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3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4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5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6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7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8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notesSlides/notesSlide9.xml" ContentType="application/vnd.openxmlformats-officedocument.presentationml.notesSl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notesSlides/notesSlide10.xml" ContentType="application/vnd.openxmlformats-officedocument.presentationml.notesSl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3231" r:id="rId4"/>
    <p:sldId id="3175" r:id="rId5"/>
    <p:sldId id="3232" r:id="rId6"/>
    <p:sldId id="258" r:id="rId7"/>
    <p:sldId id="271" r:id="rId8"/>
    <p:sldId id="3243" r:id="rId9"/>
    <p:sldId id="3244" r:id="rId10"/>
    <p:sldId id="3245" r:id="rId11"/>
    <p:sldId id="3246" r:id="rId12"/>
    <p:sldId id="3247" r:id="rId13"/>
    <p:sldId id="3238" r:id="rId14"/>
    <p:sldId id="3248" r:id="rId15"/>
    <p:sldId id="3249" r:id="rId16"/>
    <p:sldId id="3250" r:id="rId17"/>
    <p:sldId id="26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122F"/>
    <a:srgbClr val="FF0000"/>
    <a:srgbClr val="FFB9B9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59" autoAdjust="0"/>
    <p:restoredTop sz="77341" autoAdjust="0"/>
  </p:normalViewPr>
  <p:slideViewPr>
    <p:cSldViewPr snapToGrid="0">
      <p:cViewPr varScale="1">
        <p:scale>
          <a:sx n="55" d="100"/>
          <a:sy n="55" d="100"/>
        </p:scale>
        <p:origin x="1176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GBP</c:v>
                </c:pt>
              </c:strCache>
            </c:strRef>
          </c:tx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B0F0"/>
              </a:solidFill>
              <a:ln w="9525">
                <a:noFill/>
              </a:ln>
              <a:effectLst/>
            </c:spPr>
          </c:marker>
          <c:cat>
            <c:strRef>
              <c:f>Sheet1!$A$2:$A$16</c:f>
              <c:strCache>
                <c:ptCount val="15"/>
                <c:pt idx="0">
                  <c:v>Qtr1 2020</c:v>
                </c:pt>
                <c:pt idx="1">
                  <c:v>Qtr2 2020</c:v>
                </c:pt>
                <c:pt idx="2">
                  <c:v>Qtr3 2020</c:v>
                </c:pt>
                <c:pt idx="3">
                  <c:v>Qtr4 2020</c:v>
                </c:pt>
                <c:pt idx="4">
                  <c:v>Qtr1 2021</c:v>
                </c:pt>
                <c:pt idx="5">
                  <c:v>Qtr2 2021</c:v>
                </c:pt>
                <c:pt idx="6">
                  <c:v>Qtr3 2021</c:v>
                </c:pt>
                <c:pt idx="7">
                  <c:v>Qtr4 2021</c:v>
                </c:pt>
                <c:pt idx="8">
                  <c:v>Qtr1 2022</c:v>
                </c:pt>
                <c:pt idx="9">
                  <c:v>Qtr2 2022</c:v>
                </c:pt>
                <c:pt idx="10">
                  <c:v>Qtr3 2022</c:v>
                </c:pt>
                <c:pt idx="11">
                  <c:v>Qtr4 2022</c:v>
                </c:pt>
                <c:pt idx="12">
                  <c:v>Qtr1 2023</c:v>
                </c:pt>
                <c:pt idx="13">
                  <c:v>Qtr2 2023</c:v>
                </c:pt>
                <c:pt idx="14">
                  <c:v>Qtr3 2023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19.62227015625</c:v>
                </c:pt>
                <c:pt idx="1">
                  <c:v>22.27795379310345</c:v>
                </c:pt>
                <c:pt idx="2">
                  <c:v>21.848007717391305</c:v>
                </c:pt>
                <c:pt idx="3">
                  <c:v>20.6294397752809</c:v>
                </c:pt>
                <c:pt idx="4">
                  <c:v>20.63951619047619</c:v>
                </c:pt>
                <c:pt idx="5">
                  <c:v>19.756420769230768</c:v>
                </c:pt>
                <c:pt idx="6">
                  <c:v>20.155385757575743</c:v>
                </c:pt>
                <c:pt idx="7">
                  <c:v>20.803153333333331</c:v>
                </c:pt>
                <c:pt idx="8">
                  <c:v>20.427008437499993</c:v>
                </c:pt>
                <c:pt idx="9">
                  <c:v>19.568477076923074</c:v>
                </c:pt>
                <c:pt idx="10">
                  <c:v>20.032460606060599</c:v>
                </c:pt>
                <c:pt idx="11">
                  <c:v>20.677059531250006</c:v>
                </c:pt>
                <c:pt idx="12">
                  <c:v>21.576233692307689</c:v>
                </c:pt>
                <c:pt idx="13">
                  <c:v>23.374872769230773</c:v>
                </c:pt>
                <c:pt idx="14">
                  <c:v>23.62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1C8-412C-BE7B-E938AB44F9F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USD</c:v>
                </c:pt>
              </c:strCache>
            </c:strRef>
          </c:tx>
          <c:spPr>
            <a:ln w="28575" cap="rnd">
              <a:solidFill>
                <a:srgbClr val="C4122F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4122F"/>
              </a:solidFill>
              <a:ln w="9525">
                <a:noFill/>
              </a:ln>
              <a:effectLst/>
            </c:spPr>
          </c:marker>
          <c:cat>
            <c:strRef>
              <c:f>Sheet1!$A$2:$A$16</c:f>
              <c:strCache>
                <c:ptCount val="15"/>
                <c:pt idx="0">
                  <c:v>Qtr1 2020</c:v>
                </c:pt>
                <c:pt idx="1">
                  <c:v>Qtr2 2020</c:v>
                </c:pt>
                <c:pt idx="2">
                  <c:v>Qtr3 2020</c:v>
                </c:pt>
                <c:pt idx="3">
                  <c:v>Qtr4 2020</c:v>
                </c:pt>
                <c:pt idx="4">
                  <c:v>Qtr1 2021</c:v>
                </c:pt>
                <c:pt idx="5">
                  <c:v>Qtr2 2021</c:v>
                </c:pt>
                <c:pt idx="6">
                  <c:v>Qtr3 2021</c:v>
                </c:pt>
                <c:pt idx="7">
                  <c:v>Qtr4 2021</c:v>
                </c:pt>
                <c:pt idx="8">
                  <c:v>Qtr1 2022</c:v>
                </c:pt>
                <c:pt idx="9">
                  <c:v>Qtr2 2022</c:v>
                </c:pt>
                <c:pt idx="10">
                  <c:v>Qtr3 2022</c:v>
                </c:pt>
                <c:pt idx="11">
                  <c:v>Qtr4 2022</c:v>
                </c:pt>
                <c:pt idx="12">
                  <c:v>Qtr1 2023</c:v>
                </c:pt>
                <c:pt idx="13">
                  <c:v>Qtr2 2023</c:v>
                </c:pt>
                <c:pt idx="14">
                  <c:v>Qtr3 2023</c:v>
                </c:pt>
              </c:strCache>
            </c:strRef>
          </c:cat>
          <c:val>
            <c:numRef>
              <c:f>Sheet1!$C$2:$C$16</c:f>
              <c:numCache>
                <c:formatCode>General</c:formatCode>
                <c:ptCount val="15"/>
                <c:pt idx="0">
                  <c:v>15.360722968750006</c:v>
                </c:pt>
                <c:pt idx="1">
                  <c:v>17.967737126436784</c:v>
                </c:pt>
                <c:pt idx="2">
                  <c:v>16.926043695652176</c:v>
                </c:pt>
                <c:pt idx="3">
                  <c:v>15.632742471910113</c:v>
                </c:pt>
                <c:pt idx="4">
                  <c:v>14.986277619047629</c:v>
                </c:pt>
                <c:pt idx="5">
                  <c:v>14.13371153846154</c:v>
                </c:pt>
                <c:pt idx="6">
                  <c:v>14.626579242424246</c:v>
                </c:pt>
                <c:pt idx="7">
                  <c:v>15.437738636363637</c:v>
                </c:pt>
                <c:pt idx="8">
                  <c:v>15.226417343749995</c:v>
                </c:pt>
                <c:pt idx="9">
                  <c:v>15.583170615384615</c:v>
                </c:pt>
                <c:pt idx="10">
                  <c:v>17.035344696969695</c:v>
                </c:pt>
                <c:pt idx="11">
                  <c:v>17.628005000000005</c:v>
                </c:pt>
                <c:pt idx="12">
                  <c:v>17.756180307692308</c:v>
                </c:pt>
                <c:pt idx="13">
                  <c:v>18.672672769230765</c:v>
                </c:pt>
                <c:pt idx="14">
                  <c:v>18.66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1C8-412C-BE7B-E938AB44F9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6442480"/>
        <c:axId val="354804015"/>
      </c:lineChart>
      <c:catAx>
        <c:axId val="426442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4804015"/>
        <c:crosses val="autoZero"/>
        <c:auto val="1"/>
        <c:lblAlgn val="ctr"/>
        <c:lblOffset val="100"/>
        <c:noMultiLvlLbl val="0"/>
      </c:catAx>
      <c:valAx>
        <c:axId val="354804015"/>
        <c:scaling>
          <c:orientation val="minMax"/>
          <c:min val="1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R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6442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Q2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SC Sales</c:v>
                </c:pt>
                <c:pt idx="1">
                  <c:v>Subs</c:v>
                </c:pt>
                <c:pt idx="2">
                  <c:v>Sales &lt;50%</c:v>
                </c:pt>
                <c:pt idx="3">
                  <c:v>PMIE</c:v>
                </c:pt>
                <c:pt idx="4">
                  <c:v>Free</c:v>
                </c:pt>
                <c:pt idx="5">
                  <c:v>Other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0.46201010952646726</c:v>
                </c:pt>
                <c:pt idx="1">
                  <c:v>0.20646154698713154</c:v>
                </c:pt>
                <c:pt idx="2">
                  <c:v>2.5384648878016728E-2</c:v>
                </c:pt>
                <c:pt idx="3">
                  <c:v>6.2260274785954327E-2</c:v>
                </c:pt>
                <c:pt idx="4">
                  <c:v>0.12927052285330895</c:v>
                </c:pt>
                <c:pt idx="5">
                  <c:v>0.11461289696912122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76-4557-A4D6-A8C8F2DCAE4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Q3</c:v>
                </c:pt>
              </c:strCache>
            </c:strRef>
          </c:tx>
          <c:spPr>
            <a:solidFill>
              <a:srgbClr val="C4122F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D5D23246-7995-49EB-BFEC-33FD311A280C}" type="CELLRANGE">
                      <a:rPr lang="en-US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D976-4557-A4D6-A8C8F2DCAE4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36406456-02F0-4453-B3F5-1B6C68F260DF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D976-4557-A4D6-A8C8F2DCAE4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36DAD2C1-8F10-43DA-843D-5EB177FBF74D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D976-4557-A4D6-A8C8F2DCAE4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A32BA853-F2CE-4F22-8509-AEC94F6B80AE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D976-4557-A4D6-A8C8F2DCAE4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0C502355-B19E-446A-B1E0-F72BD96B09ED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D976-4557-A4D6-A8C8F2DCAE4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FF4888EF-0820-4B91-81A0-353CD85CA764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D976-4557-A4D6-A8C8F2DCAE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SC Sales</c:v>
                </c:pt>
                <c:pt idx="1">
                  <c:v>Subs</c:v>
                </c:pt>
                <c:pt idx="2">
                  <c:v>Sales &lt;50%</c:v>
                </c:pt>
                <c:pt idx="3">
                  <c:v>PMIE</c:v>
                </c:pt>
                <c:pt idx="4">
                  <c:v>Free</c:v>
                </c:pt>
                <c:pt idx="5">
                  <c:v>Other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0.41565877048593719</c:v>
                </c:pt>
                <c:pt idx="1">
                  <c:v>0.22453123881771989</c:v>
                </c:pt>
                <c:pt idx="2">
                  <c:v>2.6631718313891075E-2</c:v>
                </c:pt>
                <c:pt idx="3">
                  <c:v>6.3689794603878913E-2</c:v>
                </c:pt>
                <c:pt idx="4">
                  <c:v>0.13838742574966006</c:v>
                </c:pt>
                <c:pt idx="5">
                  <c:v>0.1311010520289129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Sheet1!$D$2:$D$7</c15:f>
                <c15:dlblRangeCache>
                  <c:ptCount val="6"/>
                  <c:pt idx="0">
                    <c:v>-5%</c:v>
                  </c:pt>
                  <c:pt idx="1">
                    <c:v>2%</c:v>
                  </c:pt>
                  <c:pt idx="2">
                    <c:v>0%</c:v>
                  </c:pt>
                  <c:pt idx="3">
                    <c:v>0%</c:v>
                  </c:pt>
                  <c:pt idx="4">
                    <c:v>1%</c:v>
                  </c:pt>
                  <c:pt idx="5">
                    <c:v>2%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1-D976-4557-A4D6-A8C8F2DCAE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54341872"/>
        <c:axId val="1756307792"/>
      </c:barChart>
      <c:catAx>
        <c:axId val="2054341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6307792"/>
        <c:crosses val="autoZero"/>
        <c:auto val="1"/>
        <c:lblAlgn val="ctr"/>
        <c:lblOffset val="100"/>
        <c:noMultiLvlLbl val="0"/>
      </c:catAx>
      <c:valAx>
        <c:axId val="1756307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4341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8463718278810929E-2"/>
          <c:y val="3.0181625235006053E-2"/>
          <c:w val="0.91153628172118906"/>
          <c:h val="0.898320578998958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Circulation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0E5-4F17-9D2A-1DB9308FC548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0E5-4F17-9D2A-1DB9308FC548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0E5-4F17-9D2A-1DB9308FC548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0E5-4F17-9D2A-1DB9308FC548}"/>
              </c:ext>
            </c:extLst>
          </c:dPt>
          <c:dPt>
            <c:idx val="4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0E5-4F17-9D2A-1DB9308FC548}"/>
              </c:ext>
            </c:extLst>
          </c:dPt>
          <c:dPt>
            <c:idx val="5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30E5-4F17-9D2A-1DB9308FC548}"/>
              </c:ext>
            </c:extLst>
          </c:dPt>
          <c:dPt>
            <c:idx val="6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30E5-4F17-9D2A-1DB9308FC548}"/>
              </c:ext>
            </c:extLst>
          </c:dPt>
          <c:dPt>
            <c:idx val="7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30E5-4F17-9D2A-1DB9308FC548}"/>
              </c:ext>
            </c:extLst>
          </c:dPt>
          <c:dPt>
            <c:idx val="8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30E5-4F17-9D2A-1DB9308FC548}"/>
              </c:ext>
            </c:extLst>
          </c:dPt>
          <c:dPt>
            <c:idx val="9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30E5-4F17-9D2A-1DB9308FC548}"/>
              </c:ext>
            </c:extLst>
          </c:dPt>
          <c:dPt>
            <c:idx val="10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30E5-4F17-9D2A-1DB9308FC548}"/>
              </c:ext>
            </c:extLst>
          </c:dPt>
          <c:dPt>
            <c:idx val="11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30E5-4F17-9D2A-1DB9308FC548}"/>
              </c:ext>
            </c:extLst>
          </c:dPt>
          <c:dPt>
            <c:idx val="12"/>
            <c:invertIfNegative val="0"/>
            <c:bubble3D val="0"/>
            <c:spPr>
              <a:solidFill>
                <a:srgbClr val="C4122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30E5-4F17-9D2A-1DB9308FC548}"/>
              </c:ext>
            </c:extLst>
          </c:dPt>
          <c:dPt>
            <c:idx val="13"/>
            <c:invertIfNegative val="0"/>
            <c:bubble3D val="0"/>
            <c:spPr>
              <a:solidFill>
                <a:srgbClr val="C4122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30E5-4F17-9D2A-1DB9308FC548}"/>
              </c:ext>
            </c:extLst>
          </c:dPt>
          <c:dPt>
            <c:idx val="14"/>
            <c:invertIfNegative val="0"/>
            <c:bubble3D val="0"/>
            <c:spPr>
              <a:solidFill>
                <a:srgbClr val="C4122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30E5-4F17-9D2A-1DB9308FC548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45F7C8B2-D7B2-D743-AB7B-2BADD9988554}" type="CELLRANGE">
                      <a:rPr lang="en-US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30E5-4F17-9D2A-1DB9308FC54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39D4BF18-E521-490A-815E-B66CF307463F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30E5-4F17-9D2A-1DB9308FC54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ACCBCEB4-D69D-354C-BFF2-0BA1B690B93C}" type="CELLRANGE">
                      <a:rPr lang="en-US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30E5-4F17-9D2A-1DB9308FC54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FC057C79-886B-4B20-A9E1-492A767EFA74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30E5-4F17-9D2A-1DB9308FC54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0FA73741-D202-40B8-804B-2667F4BBA5A7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30E5-4F17-9D2A-1DB9308FC548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5691DF66-C2D5-451C-9F5D-EE366658E3EB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30E5-4F17-9D2A-1DB9308FC548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A585645F-2645-42D9-8DC9-A93AE0EEA80D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30E5-4F17-9D2A-1DB9308FC548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97E00D9F-6670-41C1-9487-1D3A0B2978CF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30E5-4F17-9D2A-1DB9308FC548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2818DE82-7CD5-4613-91E6-2C85EFE4DAFE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30E5-4F17-9D2A-1DB9308FC548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896E0F45-80C4-4526-BD14-F6A2B64C1B77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30E5-4F17-9D2A-1DB9308FC548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D90DF3E2-5E62-4602-A318-693186C5EE8B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30E5-4F17-9D2A-1DB9308FC548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EEA56BB0-82B3-4BD1-A833-A55A49B8F190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30E5-4F17-9D2A-1DB9308FC548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BEEA4D1A-525B-4687-920D-074A1D2D35F9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9-30E5-4F17-9D2A-1DB9308FC548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91AEEB44-9416-4986-B180-07CF68297CE2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B-30E5-4F17-9D2A-1DB9308FC548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3215F5A3-4BD0-4AEC-A2C5-9DB487EE7650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D-30E5-4F17-9D2A-1DB9308FC5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tx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Sheet1!$A$2:$A$16</c:f>
              <c:strCache>
                <c:ptCount val="15"/>
                <c:pt idx="0">
                  <c:v>Q1 '20</c:v>
                </c:pt>
                <c:pt idx="1">
                  <c:v>Q2 '20</c:v>
                </c:pt>
                <c:pt idx="2">
                  <c:v>Q3 '20</c:v>
                </c:pt>
                <c:pt idx="3">
                  <c:v>Q4 '20</c:v>
                </c:pt>
                <c:pt idx="4">
                  <c:v>Q1 '21</c:v>
                </c:pt>
                <c:pt idx="5">
                  <c:v>Q2 '21</c:v>
                </c:pt>
                <c:pt idx="6">
                  <c:v>Q3 '21</c:v>
                </c:pt>
                <c:pt idx="7">
                  <c:v>Q4 '21</c:v>
                </c:pt>
                <c:pt idx="8">
                  <c:v>Q1 '22</c:v>
                </c:pt>
                <c:pt idx="9">
                  <c:v>Q2 '22</c:v>
                </c:pt>
                <c:pt idx="10">
                  <c:v>Q3 '22</c:v>
                </c:pt>
                <c:pt idx="11">
                  <c:v>Q4 '22</c:v>
                </c:pt>
                <c:pt idx="12">
                  <c:v>Q1 '23</c:v>
                </c:pt>
                <c:pt idx="13">
                  <c:v>Q2 '23</c:v>
                </c:pt>
                <c:pt idx="14">
                  <c:v>Q3 '23</c:v>
                </c:pt>
              </c:strCache>
            </c:strRef>
          </c:cat>
          <c:val>
            <c:numRef>
              <c:f>Sheet1!$B$2:$B$16</c:f>
              <c:numCache>
                <c:formatCode>_ * #\ ##0_ ;_ * \-#\ ##0_ ;_ * "-"??_ ;_ @_ </c:formatCode>
                <c:ptCount val="15"/>
                <c:pt idx="0">
                  <c:v>579299</c:v>
                </c:pt>
                <c:pt idx="1">
                  <c:v>0</c:v>
                </c:pt>
                <c:pt idx="2">
                  <c:v>249999</c:v>
                </c:pt>
                <c:pt idx="3">
                  <c:v>344284</c:v>
                </c:pt>
                <c:pt idx="4">
                  <c:v>351465</c:v>
                </c:pt>
                <c:pt idx="5">
                  <c:v>344284</c:v>
                </c:pt>
                <c:pt idx="6">
                  <c:v>323702</c:v>
                </c:pt>
                <c:pt idx="7">
                  <c:v>320413</c:v>
                </c:pt>
                <c:pt idx="8">
                  <c:v>312544</c:v>
                </c:pt>
                <c:pt idx="9">
                  <c:v>301557</c:v>
                </c:pt>
                <c:pt idx="10">
                  <c:v>291847</c:v>
                </c:pt>
                <c:pt idx="11">
                  <c:v>278637</c:v>
                </c:pt>
                <c:pt idx="12">
                  <c:v>269644</c:v>
                </c:pt>
                <c:pt idx="13">
                  <c:v>254702</c:v>
                </c:pt>
                <c:pt idx="14">
                  <c:v>225653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Sheet1!$C$2:$C$16</c15:f>
                <c15:dlblRangeCache>
                  <c:ptCount val="15"/>
                  <c:pt idx="1">
                    <c:v>-100%</c:v>
                  </c:pt>
                  <c:pt idx="3">
                    <c:v>38%</c:v>
                  </c:pt>
                  <c:pt idx="4">
                    <c:v>2%</c:v>
                  </c:pt>
                  <c:pt idx="5">
                    <c:v>-2%</c:v>
                  </c:pt>
                  <c:pt idx="6">
                    <c:v>-6%</c:v>
                  </c:pt>
                  <c:pt idx="7">
                    <c:v>-1%</c:v>
                  </c:pt>
                  <c:pt idx="8">
                    <c:v>-2%</c:v>
                  </c:pt>
                  <c:pt idx="9">
                    <c:v>-4%</c:v>
                  </c:pt>
                  <c:pt idx="10">
                    <c:v>-3%</c:v>
                  </c:pt>
                  <c:pt idx="11">
                    <c:v>-5%</c:v>
                  </c:pt>
                  <c:pt idx="12">
                    <c:v>-3%</c:v>
                  </c:pt>
                  <c:pt idx="13">
                    <c:v>-6%</c:v>
                  </c:pt>
                  <c:pt idx="14">
                    <c:v>-11%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F-30E5-4F17-9D2A-1DB9308FC54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Sheet1!$A$2:$A$16</c:f>
              <c:strCache>
                <c:ptCount val="15"/>
                <c:pt idx="0">
                  <c:v>Q1 '20</c:v>
                </c:pt>
                <c:pt idx="1">
                  <c:v>Q2 '20</c:v>
                </c:pt>
                <c:pt idx="2">
                  <c:v>Q3 '20</c:v>
                </c:pt>
                <c:pt idx="3">
                  <c:v>Q4 '20</c:v>
                </c:pt>
                <c:pt idx="4">
                  <c:v>Q1 '21</c:v>
                </c:pt>
                <c:pt idx="5">
                  <c:v>Q2 '21</c:v>
                </c:pt>
                <c:pt idx="6">
                  <c:v>Q3 '21</c:v>
                </c:pt>
                <c:pt idx="7">
                  <c:v>Q4 '21</c:v>
                </c:pt>
                <c:pt idx="8">
                  <c:v>Q1 '22</c:v>
                </c:pt>
                <c:pt idx="9">
                  <c:v>Q2 '22</c:v>
                </c:pt>
                <c:pt idx="10">
                  <c:v>Q3 '22</c:v>
                </c:pt>
                <c:pt idx="11">
                  <c:v>Q4 '22</c:v>
                </c:pt>
                <c:pt idx="12">
                  <c:v>Q1 '23</c:v>
                </c:pt>
                <c:pt idx="13">
                  <c:v>Q2 '23</c:v>
                </c:pt>
                <c:pt idx="14">
                  <c:v>Q3 '23</c:v>
                </c:pt>
              </c:strCache>
            </c:strRef>
          </c:cat>
          <c:val>
            <c:numRef>
              <c:f>Sheet1!$C$2:$C$16</c:f>
              <c:numCache>
                <c:formatCode>0%</c:formatCode>
                <c:ptCount val="15"/>
                <c:pt idx="1">
                  <c:v>-1</c:v>
                </c:pt>
                <c:pt idx="3">
                  <c:v>0.37714150856603434</c:v>
                </c:pt>
                <c:pt idx="4">
                  <c:v>2.0857780204714738E-2</c:v>
                </c:pt>
                <c:pt idx="5">
                  <c:v>-2.0431621925369514E-2</c:v>
                </c:pt>
                <c:pt idx="6">
                  <c:v>-5.9782040408499992E-2</c:v>
                </c:pt>
                <c:pt idx="7">
                  <c:v>-1.0160579792525271E-2</c:v>
                </c:pt>
                <c:pt idx="8">
                  <c:v>-2.4558928632733346E-2</c:v>
                </c:pt>
                <c:pt idx="9">
                  <c:v>-3.5153450394184493E-2</c:v>
                </c:pt>
                <c:pt idx="10">
                  <c:v>-3.2199550996992232E-2</c:v>
                </c:pt>
                <c:pt idx="11">
                  <c:v>-4.5263442831346534E-2</c:v>
                </c:pt>
                <c:pt idx="12">
                  <c:v>-3.2274967071853289E-2</c:v>
                </c:pt>
                <c:pt idx="13">
                  <c:v>-5.541380486864167E-2</c:v>
                </c:pt>
                <c:pt idx="14">
                  <c:v>-0.11405093010655587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30E5-4F17-9D2A-1DB9308FC5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3903663"/>
        <c:axId val="1760861440"/>
      </c:barChart>
      <c:catAx>
        <c:axId val="603903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0861440"/>
        <c:crosses val="autoZero"/>
        <c:auto val="1"/>
        <c:lblAlgn val="ctr"/>
        <c:lblOffset val="100"/>
        <c:noMultiLvlLbl val="0"/>
      </c:catAx>
      <c:valAx>
        <c:axId val="1760861440"/>
        <c:scaling>
          <c:orientation val="minMax"/>
          <c:max val="40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  <a:alpha val="51000"/>
                </a:schemeClr>
              </a:solidFill>
              <a:round/>
            </a:ln>
            <a:effectLst/>
          </c:spPr>
        </c:majorGridlines>
        <c:numFmt formatCode="_ * #\ ##0_ ;_ * \-#\ ##0_ ;_ * &quot;-&quot;??_ ;_ @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3903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Q2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SC Sales</c:v>
                </c:pt>
                <c:pt idx="1">
                  <c:v>Subs</c:v>
                </c:pt>
                <c:pt idx="2">
                  <c:v>Sales &lt;50%</c:v>
                </c:pt>
                <c:pt idx="3">
                  <c:v>PMIE</c:v>
                </c:pt>
                <c:pt idx="4">
                  <c:v>Free</c:v>
                </c:pt>
                <c:pt idx="5">
                  <c:v>Other</c:v>
                </c:pt>
              </c:strCache>
            </c:strRef>
          </c:cat>
          <c:val>
            <c:numRef>
              <c:f>Sheet1!$B$2:$B$7</c:f>
              <c:numCache>
                <c:formatCode>0.00%</c:formatCode>
                <c:ptCount val="6"/>
                <c:pt idx="0">
                  <c:v>0.47039878649314104</c:v>
                </c:pt>
                <c:pt idx="1">
                  <c:v>0.26921660657755891</c:v>
                </c:pt>
                <c:pt idx="2">
                  <c:v>1.4929761695392191E-2</c:v>
                </c:pt>
                <c:pt idx="3">
                  <c:v>2.6287152655645445E-2</c:v>
                </c:pt>
                <c:pt idx="4">
                  <c:v>8.4349169011607453E-2</c:v>
                </c:pt>
                <c:pt idx="5">
                  <c:v>0.13481852356665494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76-4557-A4D6-A8C8F2DCAE4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Q3</c:v>
                </c:pt>
              </c:strCache>
            </c:strRef>
          </c:tx>
          <c:spPr>
            <a:solidFill>
              <a:srgbClr val="C4122F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F1C9BFC0-D5B8-49C9-811C-FAD425F86A16}" type="CELLRANGE">
                      <a:rPr lang="en-US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2718-4BA3-BBF0-0D9AC7F0D1F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7A638D9B-ACCE-4DD3-9F25-6AD79BBE260C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2718-4BA3-BBF0-0D9AC7F0D1F1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E18DDB9-34F4-434D-BD24-8B9120A33B43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2718-4BA3-BBF0-0D9AC7F0D1F1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E1500DF3-887F-43F2-8C50-70741F7B1535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2718-4BA3-BBF0-0D9AC7F0D1F1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35D11D4B-C36C-4459-9DEC-AB9C63CCBA17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2718-4BA3-BBF0-0D9AC7F0D1F1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FE506E81-DCA7-42A4-9C1C-2A2ADB1A4D9E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2718-4BA3-BBF0-0D9AC7F0D1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SC Sales</c:v>
                </c:pt>
                <c:pt idx="1">
                  <c:v>Subs</c:v>
                </c:pt>
                <c:pt idx="2">
                  <c:v>Sales &lt;50%</c:v>
                </c:pt>
                <c:pt idx="3">
                  <c:v>PMIE</c:v>
                </c:pt>
                <c:pt idx="4">
                  <c:v>Free</c:v>
                </c:pt>
                <c:pt idx="5">
                  <c:v>Other</c:v>
                </c:pt>
              </c:strCache>
            </c:strRef>
          </c:cat>
          <c:val>
            <c:numRef>
              <c:f>Sheet1!$C$2:$C$7</c:f>
              <c:numCache>
                <c:formatCode>0.00%</c:formatCode>
                <c:ptCount val="6"/>
                <c:pt idx="0">
                  <c:v>0.46828582103070376</c:v>
                </c:pt>
                <c:pt idx="1">
                  <c:v>0.26573113848383301</c:v>
                </c:pt>
                <c:pt idx="2">
                  <c:v>1.2043179965582828E-2</c:v>
                </c:pt>
                <c:pt idx="3">
                  <c:v>3.1728330767140656E-2</c:v>
                </c:pt>
                <c:pt idx="4">
                  <c:v>8.2838963861969026E-2</c:v>
                </c:pt>
                <c:pt idx="5">
                  <c:v>0.13937256589077077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Sheet1!$D$2:$D$7</c15:f>
                <c15:dlblRangeCache>
                  <c:ptCount val="6"/>
                  <c:pt idx="0">
                    <c:v>0%</c:v>
                  </c:pt>
                  <c:pt idx="1">
                    <c:v>0%</c:v>
                  </c:pt>
                  <c:pt idx="2">
                    <c:v>0%</c:v>
                  </c:pt>
                  <c:pt idx="3">
                    <c:v>1%</c:v>
                  </c:pt>
                  <c:pt idx="4">
                    <c:v>0%</c:v>
                  </c:pt>
                  <c:pt idx="5">
                    <c:v>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1-D976-4557-A4D6-A8C8F2DCAE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54341872"/>
        <c:axId val="1756307792"/>
      </c:barChart>
      <c:catAx>
        <c:axId val="2054341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6307792"/>
        <c:crosses val="autoZero"/>
        <c:auto val="1"/>
        <c:lblAlgn val="ctr"/>
        <c:lblOffset val="100"/>
        <c:noMultiLvlLbl val="0"/>
      </c:catAx>
      <c:valAx>
        <c:axId val="1756307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4341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Circulation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4EE-4401-B292-321BDD09D590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4EE-4401-B292-321BDD09D590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4EE-4401-B292-321BDD09D590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4EE-4401-B292-321BDD09D590}"/>
              </c:ext>
            </c:extLst>
          </c:dPt>
          <c:dPt>
            <c:idx val="4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4EE-4401-B292-321BDD09D590}"/>
              </c:ext>
            </c:extLst>
          </c:dPt>
          <c:dPt>
            <c:idx val="5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4EE-4401-B292-321BDD09D590}"/>
              </c:ext>
            </c:extLst>
          </c:dPt>
          <c:dPt>
            <c:idx val="6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54EE-4401-B292-321BDD09D590}"/>
              </c:ext>
            </c:extLst>
          </c:dPt>
          <c:dPt>
            <c:idx val="7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54EE-4401-B292-321BDD09D590}"/>
              </c:ext>
            </c:extLst>
          </c:dPt>
          <c:dPt>
            <c:idx val="8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54EE-4401-B292-321BDD09D590}"/>
              </c:ext>
            </c:extLst>
          </c:dPt>
          <c:dPt>
            <c:idx val="9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54EE-4401-B292-321BDD09D590}"/>
              </c:ext>
            </c:extLst>
          </c:dPt>
          <c:dPt>
            <c:idx val="10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54EE-4401-B292-321BDD09D590}"/>
              </c:ext>
            </c:extLst>
          </c:dPt>
          <c:dPt>
            <c:idx val="11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54EE-4401-B292-321BDD09D590}"/>
              </c:ext>
            </c:extLst>
          </c:dPt>
          <c:dPt>
            <c:idx val="12"/>
            <c:invertIfNegative val="0"/>
            <c:bubble3D val="0"/>
            <c:spPr>
              <a:solidFill>
                <a:srgbClr val="C4122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54EE-4401-B292-321BDD09D590}"/>
              </c:ext>
            </c:extLst>
          </c:dPt>
          <c:dPt>
            <c:idx val="13"/>
            <c:invertIfNegative val="0"/>
            <c:bubble3D val="0"/>
            <c:spPr>
              <a:solidFill>
                <a:srgbClr val="C4122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54EE-4401-B292-321BDD09D590}"/>
              </c:ext>
            </c:extLst>
          </c:dPt>
          <c:dPt>
            <c:idx val="14"/>
            <c:invertIfNegative val="0"/>
            <c:bubble3D val="0"/>
            <c:spPr>
              <a:solidFill>
                <a:srgbClr val="C4122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54EE-4401-B292-321BDD09D590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EBC07914-FABD-8748-90EF-36301B2991CB}" type="CELLRANGE">
                      <a:rPr lang="en-US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54EE-4401-B292-321BDD09D59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B7D8123-BCA9-42B0-9027-06A84F4F41DA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54EE-4401-B292-321BDD09D59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DE173EA-3016-2745-ACAB-BFBDF64885D4}" type="CELLRANGE">
                      <a:rPr lang="en-US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54EE-4401-B292-321BDD09D59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AC1E283A-3401-42AA-A455-15DD97744451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54EE-4401-B292-321BDD09D590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8BE7C916-443E-4578-AB94-0623DB38BFD4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54EE-4401-B292-321BDD09D590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E5A46AA0-FDEC-4A76-8D30-1BC5458B1827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54EE-4401-B292-321BDD09D590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6FC5DF04-6715-4509-96A0-3236845A6860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54EE-4401-B292-321BDD09D590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516D663D-69A3-42D5-834F-0A4F87A87AD7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54EE-4401-B292-321BDD09D590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7421378D-688A-4579-9DC3-AC2794B9D878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54EE-4401-B292-321BDD09D590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19CC1B80-D54B-44D8-B9BA-3F6994DF8B51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54EE-4401-B292-321BDD09D590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1BEB9406-E010-4587-BFA0-83A404C248F5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54EE-4401-B292-321BDD09D590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C7B22048-2618-4CD8-9762-726986F102B5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54EE-4401-B292-321BDD09D590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796E1A60-E6CB-488C-AB23-35616EE4720E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9-54EE-4401-B292-321BDD09D590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42A24EB3-30A7-4627-AD32-C7726DAC9A26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B-54EE-4401-B292-321BDD09D590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7CDF600C-1654-4887-8AA7-EABA83415F62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D-54EE-4401-B292-321BDD09D5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tx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Sheet1!$A$2:$A$16</c:f>
              <c:strCache>
                <c:ptCount val="15"/>
                <c:pt idx="0">
                  <c:v>Q1 '20</c:v>
                </c:pt>
                <c:pt idx="1">
                  <c:v>Q2 '20</c:v>
                </c:pt>
                <c:pt idx="2">
                  <c:v>Q3 '20</c:v>
                </c:pt>
                <c:pt idx="3">
                  <c:v>Q4 '20</c:v>
                </c:pt>
                <c:pt idx="4">
                  <c:v>Q1 '21</c:v>
                </c:pt>
                <c:pt idx="5">
                  <c:v>Q2 '21</c:v>
                </c:pt>
                <c:pt idx="6">
                  <c:v>Q3 '21</c:v>
                </c:pt>
                <c:pt idx="7">
                  <c:v>Q4 '21</c:v>
                </c:pt>
                <c:pt idx="8">
                  <c:v>Q1 '22</c:v>
                </c:pt>
                <c:pt idx="9">
                  <c:v>Q2 '22</c:v>
                </c:pt>
                <c:pt idx="10">
                  <c:v>Q3 '22</c:v>
                </c:pt>
                <c:pt idx="11">
                  <c:v>Q4 '22</c:v>
                </c:pt>
                <c:pt idx="12">
                  <c:v>Q1 '23</c:v>
                </c:pt>
                <c:pt idx="13">
                  <c:v>Q2 '23</c:v>
                </c:pt>
                <c:pt idx="14">
                  <c:v>Q3 '23</c:v>
                </c:pt>
              </c:strCache>
            </c:strRef>
          </c:cat>
          <c:val>
            <c:numRef>
              <c:f>Sheet1!$B$2:$B$16</c:f>
              <c:numCache>
                <c:formatCode>_ * #\ ##0_ ;_ * \-#\ ##0_ ;_ * "-"??_ ;_ @_ </c:formatCode>
                <c:ptCount val="15"/>
                <c:pt idx="0">
                  <c:v>823162</c:v>
                </c:pt>
                <c:pt idx="1">
                  <c:v>0</c:v>
                </c:pt>
                <c:pt idx="2">
                  <c:v>406841</c:v>
                </c:pt>
                <c:pt idx="3">
                  <c:v>504496</c:v>
                </c:pt>
                <c:pt idx="4">
                  <c:v>514248</c:v>
                </c:pt>
                <c:pt idx="5">
                  <c:v>504496</c:v>
                </c:pt>
                <c:pt idx="6">
                  <c:v>484407</c:v>
                </c:pt>
                <c:pt idx="7">
                  <c:v>467261</c:v>
                </c:pt>
                <c:pt idx="8">
                  <c:v>456377</c:v>
                </c:pt>
                <c:pt idx="9">
                  <c:v>437593</c:v>
                </c:pt>
                <c:pt idx="10">
                  <c:v>427807</c:v>
                </c:pt>
                <c:pt idx="11">
                  <c:v>414331</c:v>
                </c:pt>
                <c:pt idx="12">
                  <c:v>392038</c:v>
                </c:pt>
                <c:pt idx="13">
                  <c:v>363904</c:v>
                </c:pt>
                <c:pt idx="14">
                  <c:v>353329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Sheet1!$C$2:$C$16</c15:f>
                <c15:dlblRangeCache>
                  <c:ptCount val="15"/>
                  <c:pt idx="1">
                    <c:v>-100%</c:v>
                  </c:pt>
                  <c:pt idx="3">
                    <c:v>24%</c:v>
                  </c:pt>
                  <c:pt idx="4">
                    <c:v>2%</c:v>
                  </c:pt>
                  <c:pt idx="5">
                    <c:v>-2%</c:v>
                  </c:pt>
                  <c:pt idx="6">
                    <c:v>-4%</c:v>
                  </c:pt>
                  <c:pt idx="7">
                    <c:v>-4%</c:v>
                  </c:pt>
                  <c:pt idx="8">
                    <c:v>-2%</c:v>
                  </c:pt>
                  <c:pt idx="9">
                    <c:v>-4%</c:v>
                  </c:pt>
                  <c:pt idx="10">
                    <c:v>-2%</c:v>
                  </c:pt>
                  <c:pt idx="11">
                    <c:v>-3%</c:v>
                  </c:pt>
                  <c:pt idx="12">
                    <c:v>-5%</c:v>
                  </c:pt>
                  <c:pt idx="13">
                    <c:v>-7%</c:v>
                  </c:pt>
                  <c:pt idx="14">
                    <c:v>-3%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F-54EE-4401-B292-321BDD09D59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Sheet1!$A$2:$A$16</c:f>
              <c:strCache>
                <c:ptCount val="15"/>
                <c:pt idx="0">
                  <c:v>Q1 '20</c:v>
                </c:pt>
                <c:pt idx="1">
                  <c:v>Q2 '20</c:v>
                </c:pt>
                <c:pt idx="2">
                  <c:v>Q3 '20</c:v>
                </c:pt>
                <c:pt idx="3">
                  <c:v>Q4 '20</c:v>
                </c:pt>
                <c:pt idx="4">
                  <c:v>Q1 '21</c:v>
                </c:pt>
                <c:pt idx="5">
                  <c:v>Q2 '21</c:v>
                </c:pt>
                <c:pt idx="6">
                  <c:v>Q3 '21</c:v>
                </c:pt>
                <c:pt idx="7">
                  <c:v>Q4 '21</c:v>
                </c:pt>
                <c:pt idx="8">
                  <c:v>Q1 '22</c:v>
                </c:pt>
                <c:pt idx="9">
                  <c:v>Q2 '22</c:v>
                </c:pt>
                <c:pt idx="10">
                  <c:v>Q3 '22</c:v>
                </c:pt>
                <c:pt idx="11">
                  <c:v>Q4 '22</c:v>
                </c:pt>
                <c:pt idx="12">
                  <c:v>Q1 '23</c:v>
                </c:pt>
                <c:pt idx="13">
                  <c:v>Q2 '23</c:v>
                </c:pt>
                <c:pt idx="14">
                  <c:v>Q3 '23</c:v>
                </c:pt>
              </c:strCache>
            </c:strRef>
          </c:cat>
          <c:val>
            <c:numRef>
              <c:f>Sheet1!$C$2:$C$16</c:f>
              <c:numCache>
                <c:formatCode>0%</c:formatCode>
                <c:ptCount val="15"/>
                <c:pt idx="1">
                  <c:v>-1</c:v>
                </c:pt>
                <c:pt idx="3">
                  <c:v>0.2400323467890404</c:v>
                </c:pt>
                <c:pt idx="4">
                  <c:v>1.933018299451339E-2</c:v>
                </c:pt>
                <c:pt idx="5">
                  <c:v>-1.8963612887167303E-2</c:v>
                </c:pt>
                <c:pt idx="6">
                  <c:v>-3.9819939107544999E-2</c:v>
                </c:pt>
                <c:pt idx="7">
                  <c:v>-3.5395855138344423E-2</c:v>
                </c:pt>
                <c:pt idx="8">
                  <c:v>-2.3293191599555674E-2</c:v>
                </c:pt>
                <c:pt idx="9">
                  <c:v>-4.1158954110307899E-2</c:v>
                </c:pt>
                <c:pt idx="10">
                  <c:v>-2.2363246212805055E-2</c:v>
                </c:pt>
                <c:pt idx="11">
                  <c:v>-3.1500185831461414E-2</c:v>
                </c:pt>
                <c:pt idx="12">
                  <c:v>-5.3804808233031132E-2</c:v>
                </c:pt>
                <c:pt idx="13">
                  <c:v>-7.1763451502150355E-2</c:v>
                </c:pt>
                <c:pt idx="14">
                  <c:v>-2.9059861941610921E-2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54EE-4401-B292-321BDD09D5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3903663"/>
        <c:axId val="1760861440"/>
      </c:barChart>
      <c:catAx>
        <c:axId val="603903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0861440"/>
        <c:crosses val="autoZero"/>
        <c:auto val="1"/>
        <c:lblAlgn val="ctr"/>
        <c:lblOffset val="100"/>
        <c:noMultiLvlLbl val="0"/>
      </c:catAx>
      <c:valAx>
        <c:axId val="176086144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  <a:alpha val="51000"/>
                </a:schemeClr>
              </a:solidFill>
              <a:round/>
            </a:ln>
            <a:effectLst/>
          </c:spPr>
        </c:majorGridlines>
        <c:numFmt formatCode="_ * #\ ##0_ ;_ * \-#\ ##0_ ;_ * &quot;-&quot;??_ ;_ @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3903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Q2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SC Sales</c:v>
                </c:pt>
                <c:pt idx="1">
                  <c:v>Subs</c:v>
                </c:pt>
                <c:pt idx="2">
                  <c:v>Sales &lt;50%</c:v>
                </c:pt>
                <c:pt idx="3">
                  <c:v>PMIE</c:v>
                </c:pt>
                <c:pt idx="4">
                  <c:v>Free</c:v>
                </c:pt>
                <c:pt idx="5">
                  <c:v>Other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0.79128078377654032</c:v>
                </c:pt>
                <c:pt idx="1">
                  <c:v>6.2475804770554776E-2</c:v>
                </c:pt>
                <c:pt idx="2">
                  <c:v>6.0971978201959438E-2</c:v>
                </c:pt>
                <c:pt idx="3">
                  <c:v>3.0508323158929155E-2</c:v>
                </c:pt>
                <c:pt idx="4">
                  <c:v>9.9237664155325932E-3</c:v>
                </c:pt>
                <c:pt idx="5">
                  <c:v>4.4839343676483727E-2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76-4557-A4D6-A8C8F2DCAE4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Q3</c:v>
                </c:pt>
              </c:strCache>
            </c:strRef>
          </c:tx>
          <c:spPr>
            <a:solidFill>
              <a:srgbClr val="C4122F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AA518FB5-6624-472A-B406-855F7E4E597B}" type="CELLRANGE">
                      <a:rPr lang="en-US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2718-4BA3-BBF0-0D9AC7F0D1F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79A6771-2701-4DCF-9F6A-F1FCCA5A99DC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2718-4BA3-BBF0-0D9AC7F0D1F1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197B1FF-3CA8-4BD1-94C5-3F0F861DBE9B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2718-4BA3-BBF0-0D9AC7F0D1F1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F5D5072-8CA5-4FCB-98D2-745DF135400D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2718-4BA3-BBF0-0D9AC7F0D1F1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8A4909A2-4C49-4D5D-A0E8-11C3F09700C6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2718-4BA3-BBF0-0D9AC7F0D1F1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41147902-ED21-449F-BD05-D7C5767DD0C7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2718-4BA3-BBF0-0D9AC7F0D1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SC Sales</c:v>
                </c:pt>
                <c:pt idx="1">
                  <c:v>Subs</c:v>
                </c:pt>
                <c:pt idx="2">
                  <c:v>Sales &lt;50%</c:v>
                </c:pt>
                <c:pt idx="3">
                  <c:v>PMIE</c:v>
                </c:pt>
                <c:pt idx="4">
                  <c:v>Free</c:v>
                </c:pt>
                <c:pt idx="5">
                  <c:v>Other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0.85859470005746286</c:v>
                </c:pt>
                <c:pt idx="1">
                  <c:v>5.5758976894602505E-2</c:v>
                </c:pt>
                <c:pt idx="2">
                  <c:v>1.7372479320067887E-3</c:v>
                </c:pt>
                <c:pt idx="3">
                  <c:v>2.3606526706846095E-2</c:v>
                </c:pt>
                <c:pt idx="4">
                  <c:v>1.0811027515334554E-2</c:v>
                </c:pt>
                <c:pt idx="5">
                  <c:v>4.9491520893747247E-2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Sheet1!$D$2:$D$7</c15:f>
                <c15:dlblRangeCache>
                  <c:ptCount val="6"/>
                  <c:pt idx="0">
                    <c:v>7%</c:v>
                  </c:pt>
                  <c:pt idx="1">
                    <c:v>-1%</c:v>
                  </c:pt>
                  <c:pt idx="2">
                    <c:v>-6%</c:v>
                  </c:pt>
                  <c:pt idx="3">
                    <c:v>-1%</c:v>
                  </c:pt>
                  <c:pt idx="4">
                    <c:v>0%</c:v>
                  </c:pt>
                  <c:pt idx="5">
                    <c:v>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1-D976-4557-A4D6-A8C8F2DCAE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54341872"/>
        <c:axId val="1756307792"/>
      </c:barChart>
      <c:catAx>
        <c:axId val="2054341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6307792"/>
        <c:crosses val="autoZero"/>
        <c:auto val="1"/>
        <c:lblAlgn val="ctr"/>
        <c:lblOffset val="100"/>
        <c:noMultiLvlLbl val="0"/>
      </c:catAx>
      <c:valAx>
        <c:axId val="1756307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4341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Circulation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340-42C5-A132-A31D7F6A1E4E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340-42C5-A132-A31D7F6A1E4E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340-42C5-A132-A31D7F6A1E4E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340-42C5-A132-A31D7F6A1E4E}"/>
              </c:ext>
            </c:extLst>
          </c:dPt>
          <c:dPt>
            <c:idx val="4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340-42C5-A132-A31D7F6A1E4E}"/>
              </c:ext>
            </c:extLst>
          </c:dPt>
          <c:dPt>
            <c:idx val="5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340-42C5-A132-A31D7F6A1E4E}"/>
              </c:ext>
            </c:extLst>
          </c:dPt>
          <c:dPt>
            <c:idx val="6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340-42C5-A132-A31D7F6A1E4E}"/>
              </c:ext>
            </c:extLst>
          </c:dPt>
          <c:dPt>
            <c:idx val="7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A340-42C5-A132-A31D7F6A1E4E}"/>
              </c:ext>
            </c:extLst>
          </c:dPt>
          <c:dPt>
            <c:idx val="8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A340-42C5-A132-A31D7F6A1E4E}"/>
              </c:ext>
            </c:extLst>
          </c:dPt>
          <c:dPt>
            <c:idx val="9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A340-42C5-A132-A31D7F6A1E4E}"/>
              </c:ext>
            </c:extLst>
          </c:dPt>
          <c:dPt>
            <c:idx val="10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A340-42C5-A132-A31D7F6A1E4E}"/>
              </c:ext>
            </c:extLst>
          </c:dPt>
          <c:dPt>
            <c:idx val="11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A340-42C5-A132-A31D7F6A1E4E}"/>
              </c:ext>
            </c:extLst>
          </c:dPt>
          <c:dPt>
            <c:idx val="12"/>
            <c:invertIfNegative val="0"/>
            <c:bubble3D val="0"/>
            <c:spPr>
              <a:solidFill>
                <a:srgbClr val="C4122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A340-42C5-A132-A31D7F6A1E4E}"/>
              </c:ext>
            </c:extLst>
          </c:dPt>
          <c:dPt>
            <c:idx val="13"/>
            <c:invertIfNegative val="0"/>
            <c:bubble3D val="0"/>
            <c:spPr>
              <a:solidFill>
                <a:srgbClr val="C4122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A340-42C5-A132-A31D7F6A1E4E}"/>
              </c:ext>
            </c:extLst>
          </c:dPt>
          <c:dPt>
            <c:idx val="14"/>
            <c:invertIfNegative val="0"/>
            <c:bubble3D val="0"/>
            <c:spPr>
              <a:solidFill>
                <a:srgbClr val="C4122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A340-42C5-A132-A31D7F6A1E4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BBABD6E4-A2AE-3549-9951-32893C248B49}" type="CELLRANGE">
                      <a:rPr lang="en-US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A340-42C5-A132-A31D7F6A1E4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90181E3-E0E7-4675-9381-7581A2F2016A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A340-42C5-A132-A31D7F6A1E4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EEABF3B6-23B6-4099-8BB7-E255F50B8FBC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A340-42C5-A132-A31D7F6A1E4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1EE7F6F1-1F2F-4BB8-BB54-EFDEF0ACC257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A340-42C5-A132-A31D7F6A1E4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5AF56FEC-2D8D-419C-AF17-655660FEF444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A340-42C5-A132-A31D7F6A1E4E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B37B5614-FC50-4484-88C5-FF6B745EE4B0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A340-42C5-A132-A31D7F6A1E4E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135DF1D5-A723-498A-B178-B65364AF8205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A340-42C5-A132-A31D7F6A1E4E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4D9E1A3F-76C6-4C6C-AA2A-5450ECAFBE1C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A340-42C5-A132-A31D7F6A1E4E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61950058-E353-407C-B74E-11C2841CC007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A340-42C5-A132-A31D7F6A1E4E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E4A4BD8D-6478-43E8-B151-5734E4CD57C1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A340-42C5-A132-A31D7F6A1E4E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1051CB4C-0C9D-4D6A-87E6-88551304EF35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A340-42C5-A132-A31D7F6A1E4E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88BC79F8-C741-4FDF-91D5-9CE1D7C382C7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A340-42C5-A132-A31D7F6A1E4E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F9E54F9B-2590-4A34-9AF9-191EE4508B6C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9-A340-42C5-A132-A31D7F6A1E4E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E89B5373-886D-415B-A6D7-1EB71220BF7C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B-A340-42C5-A132-A31D7F6A1E4E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0B985731-A995-41E9-8760-60002B004494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D-A340-42C5-A132-A31D7F6A1E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tx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Sheet1!$A$2:$A$16</c:f>
              <c:strCache>
                <c:ptCount val="15"/>
                <c:pt idx="0">
                  <c:v>Q1 '20</c:v>
                </c:pt>
                <c:pt idx="1">
                  <c:v>Q2 '20</c:v>
                </c:pt>
                <c:pt idx="2">
                  <c:v>Q3 '20</c:v>
                </c:pt>
                <c:pt idx="3">
                  <c:v>Q4 '20</c:v>
                </c:pt>
                <c:pt idx="4">
                  <c:v>Q1 '21</c:v>
                </c:pt>
                <c:pt idx="5">
                  <c:v>Q2 '21</c:v>
                </c:pt>
                <c:pt idx="6">
                  <c:v>Q3 '21</c:v>
                </c:pt>
                <c:pt idx="7">
                  <c:v>Q4 '21</c:v>
                </c:pt>
                <c:pt idx="8">
                  <c:v>Q1 '22</c:v>
                </c:pt>
                <c:pt idx="9">
                  <c:v>Q2 '22</c:v>
                </c:pt>
                <c:pt idx="10">
                  <c:v>Q3 '22</c:v>
                </c:pt>
                <c:pt idx="11">
                  <c:v>Q4 '22</c:v>
                </c:pt>
                <c:pt idx="12">
                  <c:v>Q1 '23</c:v>
                </c:pt>
                <c:pt idx="13">
                  <c:v>Q2 '23</c:v>
                </c:pt>
                <c:pt idx="14">
                  <c:v>Q3 '23</c:v>
                </c:pt>
              </c:strCache>
            </c:strRef>
          </c:cat>
          <c:val>
            <c:numRef>
              <c:f>Sheet1!$B$2:$B$16</c:f>
              <c:numCache>
                <c:formatCode>_ * #\ ##0_ ;_ * \-#\ ##0_ ;_ * "-"??_ ;_ @_ </c:formatCode>
                <c:ptCount val="15"/>
                <c:pt idx="0">
                  <c:v>309568</c:v>
                </c:pt>
                <c:pt idx="1">
                  <c:v>5611</c:v>
                </c:pt>
                <c:pt idx="2">
                  <c:v>157076</c:v>
                </c:pt>
                <c:pt idx="3">
                  <c:v>182236</c:v>
                </c:pt>
                <c:pt idx="4">
                  <c:v>184391</c:v>
                </c:pt>
                <c:pt idx="5">
                  <c:v>182236</c:v>
                </c:pt>
                <c:pt idx="6">
                  <c:v>181843</c:v>
                </c:pt>
                <c:pt idx="7">
                  <c:v>165812</c:v>
                </c:pt>
                <c:pt idx="8">
                  <c:v>163793</c:v>
                </c:pt>
                <c:pt idx="9">
                  <c:v>154975</c:v>
                </c:pt>
                <c:pt idx="10">
                  <c:v>156879</c:v>
                </c:pt>
                <c:pt idx="11">
                  <c:v>142112</c:v>
                </c:pt>
                <c:pt idx="12">
                  <c:v>137298</c:v>
                </c:pt>
                <c:pt idx="13">
                  <c:v>134495</c:v>
                </c:pt>
                <c:pt idx="14">
                  <c:v>149662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Sheet1!$C$2:$C$16</c15:f>
                <c15:dlblRangeCache>
                  <c:ptCount val="15"/>
                  <c:pt idx="1">
                    <c:v>-98%</c:v>
                  </c:pt>
                  <c:pt idx="2">
                    <c:v>2699%</c:v>
                  </c:pt>
                  <c:pt idx="3">
                    <c:v>16%</c:v>
                  </c:pt>
                  <c:pt idx="4">
                    <c:v>1%</c:v>
                  </c:pt>
                  <c:pt idx="5">
                    <c:v>-1%</c:v>
                  </c:pt>
                  <c:pt idx="6">
                    <c:v>0%</c:v>
                  </c:pt>
                  <c:pt idx="7">
                    <c:v>-9%</c:v>
                  </c:pt>
                  <c:pt idx="8">
                    <c:v>-1%</c:v>
                  </c:pt>
                  <c:pt idx="9">
                    <c:v>-5%</c:v>
                  </c:pt>
                  <c:pt idx="10">
                    <c:v>1%</c:v>
                  </c:pt>
                  <c:pt idx="11">
                    <c:v>-9%</c:v>
                  </c:pt>
                  <c:pt idx="12">
                    <c:v>-3%</c:v>
                  </c:pt>
                  <c:pt idx="13">
                    <c:v>-2%</c:v>
                  </c:pt>
                  <c:pt idx="14">
                    <c:v>11%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F-A340-42C5-A132-A31D7F6A1E4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Sheet1!$A$2:$A$16</c:f>
              <c:strCache>
                <c:ptCount val="15"/>
                <c:pt idx="0">
                  <c:v>Q1 '20</c:v>
                </c:pt>
                <c:pt idx="1">
                  <c:v>Q2 '20</c:v>
                </c:pt>
                <c:pt idx="2">
                  <c:v>Q3 '20</c:v>
                </c:pt>
                <c:pt idx="3">
                  <c:v>Q4 '20</c:v>
                </c:pt>
                <c:pt idx="4">
                  <c:v>Q1 '21</c:v>
                </c:pt>
                <c:pt idx="5">
                  <c:v>Q2 '21</c:v>
                </c:pt>
                <c:pt idx="6">
                  <c:v>Q3 '21</c:v>
                </c:pt>
                <c:pt idx="7">
                  <c:v>Q4 '21</c:v>
                </c:pt>
                <c:pt idx="8">
                  <c:v>Q1 '22</c:v>
                </c:pt>
                <c:pt idx="9">
                  <c:v>Q2 '22</c:v>
                </c:pt>
                <c:pt idx="10">
                  <c:v>Q3 '22</c:v>
                </c:pt>
                <c:pt idx="11">
                  <c:v>Q4 '22</c:v>
                </c:pt>
                <c:pt idx="12">
                  <c:v>Q1 '23</c:v>
                </c:pt>
                <c:pt idx="13">
                  <c:v>Q2 '23</c:v>
                </c:pt>
                <c:pt idx="14">
                  <c:v>Q3 '23</c:v>
                </c:pt>
              </c:strCache>
            </c:strRef>
          </c:cat>
          <c:val>
            <c:numRef>
              <c:f>Sheet1!$C$2:$C$16</c:f>
              <c:numCache>
                <c:formatCode>0%</c:formatCode>
                <c:ptCount val="15"/>
                <c:pt idx="1">
                  <c:v>-0.98187474157535659</c:v>
                </c:pt>
                <c:pt idx="2">
                  <c:v>26.994296916770629</c:v>
                </c:pt>
                <c:pt idx="3">
                  <c:v>0.16017723904352033</c:v>
                </c:pt>
                <c:pt idx="4">
                  <c:v>1.1825325402225584E-2</c:v>
                </c:pt>
                <c:pt idx="5">
                  <c:v>-1.1687121388787913E-2</c:v>
                </c:pt>
                <c:pt idx="6">
                  <c:v>-2.1565442612875296E-3</c:v>
                </c:pt>
                <c:pt idx="7">
                  <c:v>-8.8158466369340549E-2</c:v>
                </c:pt>
                <c:pt idx="8">
                  <c:v>-1.2176440788362775E-2</c:v>
                </c:pt>
                <c:pt idx="9">
                  <c:v>-5.3836244528154387E-2</c:v>
                </c:pt>
                <c:pt idx="10">
                  <c:v>1.2285852556864096E-2</c:v>
                </c:pt>
                <c:pt idx="11">
                  <c:v>-9.4129870792139192E-2</c:v>
                </c:pt>
                <c:pt idx="12">
                  <c:v>-3.3874690385048423E-2</c:v>
                </c:pt>
                <c:pt idx="13">
                  <c:v>-2.0415446692595651E-2</c:v>
                </c:pt>
                <c:pt idx="14">
                  <c:v>0.11276999144949618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A340-42C5-A132-A31D7F6A1E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3903663"/>
        <c:axId val="1760861440"/>
      </c:barChart>
      <c:catAx>
        <c:axId val="603903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0861440"/>
        <c:crosses val="autoZero"/>
        <c:auto val="1"/>
        <c:lblAlgn val="ctr"/>
        <c:lblOffset val="100"/>
        <c:noMultiLvlLbl val="0"/>
      </c:catAx>
      <c:valAx>
        <c:axId val="176086144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  <a:alpha val="51000"/>
                </a:schemeClr>
              </a:solidFill>
              <a:round/>
            </a:ln>
            <a:effectLst/>
          </c:spPr>
        </c:majorGridlines>
        <c:numFmt formatCode="_ * #\ ##0_ ;_ * \-#\ ##0_ ;_ * &quot;-&quot;??_ ;_ @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3903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Q2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Door to Door</c:v>
                </c:pt>
                <c:pt idx="1">
                  <c:v>Pick-up / Bulk</c:v>
                </c:pt>
                <c:pt idx="2">
                  <c:v>Other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0.76550250305892575</c:v>
                </c:pt>
                <c:pt idx="1">
                  <c:v>0.23257582275936567</c:v>
                </c:pt>
                <c:pt idx="2">
                  <c:v>1.9216741817085728E-3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76-4557-A4D6-A8C8F2DCAE4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Q3</c:v>
                </c:pt>
              </c:strCache>
            </c:strRef>
          </c:tx>
          <c:spPr>
            <a:solidFill>
              <a:srgbClr val="C4122F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4C9939BB-A218-4DB5-A601-D81035835583}" type="CELLRANGE">
                      <a:rPr lang="en-US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2718-4BA3-BBF0-0D9AC7F0D1F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D555D39-6625-45E1-9369-24E36EA003D5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2718-4BA3-BBF0-0D9AC7F0D1F1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1F8E8BD-86B5-44A8-BBA7-E19C33397148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2718-4BA3-BBF0-0D9AC7F0D1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Door to Door</c:v>
                </c:pt>
                <c:pt idx="1">
                  <c:v>Pick-up / Bulk</c:v>
                </c:pt>
                <c:pt idx="2">
                  <c:v>Other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0.75328082626197002</c:v>
                </c:pt>
                <c:pt idx="1">
                  <c:v>0.24488005967381604</c:v>
                </c:pt>
                <c:pt idx="2">
                  <c:v>1.8391140642139087E-3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Sheet1!$D$2:$D$4</c15:f>
                <c15:dlblRangeCache>
                  <c:ptCount val="3"/>
                  <c:pt idx="0">
                    <c:v>-1%</c:v>
                  </c:pt>
                  <c:pt idx="1">
                    <c:v>1%</c:v>
                  </c:pt>
                  <c:pt idx="2">
                    <c:v>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1-D976-4557-A4D6-A8C8F2DCAE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54341872"/>
        <c:axId val="1756307792"/>
      </c:barChart>
      <c:catAx>
        <c:axId val="2054341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6307792"/>
        <c:crosses val="autoZero"/>
        <c:auto val="1"/>
        <c:lblAlgn val="ctr"/>
        <c:lblOffset val="100"/>
        <c:noMultiLvlLbl val="0"/>
      </c:catAx>
      <c:valAx>
        <c:axId val="1756307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4341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5216313431512485E-2"/>
          <c:y val="7.1497795766035946E-2"/>
          <c:w val="0.91153628172118906"/>
          <c:h val="0.898320578998958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Circulation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C16-4E8F-ADBF-77245D60A2F8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C16-4E8F-ADBF-77245D60A2F8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C16-4E8F-ADBF-77245D60A2F8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C16-4E8F-ADBF-77245D60A2F8}"/>
              </c:ext>
            </c:extLst>
          </c:dPt>
          <c:dPt>
            <c:idx val="4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C16-4E8F-ADBF-77245D60A2F8}"/>
              </c:ext>
            </c:extLst>
          </c:dPt>
          <c:dPt>
            <c:idx val="5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C16-4E8F-ADBF-77245D60A2F8}"/>
              </c:ext>
            </c:extLst>
          </c:dPt>
          <c:dPt>
            <c:idx val="6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CC16-4E8F-ADBF-77245D60A2F8}"/>
              </c:ext>
            </c:extLst>
          </c:dPt>
          <c:dPt>
            <c:idx val="7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CC16-4E8F-ADBF-77245D60A2F8}"/>
              </c:ext>
            </c:extLst>
          </c:dPt>
          <c:dPt>
            <c:idx val="8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CC16-4E8F-ADBF-77245D60A2F8}"/>
              </c:ext>
            </c:extLst>
          </c:dPt>
          <c:dPt>
            <c:idx val="9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CC16-4E8F-ADBF-77245D60A2F8}"/>
              </c:ext>
            </c:extLst>
          </c:dPt>
          <c:dPt>
            <c:idx val="10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CC16-4E8F-ADBF-77245D60A2F8}"/>
              </c:ext>
            </c:extLst>
          </c:dPt>
          <c:dPt>
            <c:idx val="11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CC16-4E8F-ADBF-77245D60A2F8}"/>
              </c:ext>
            </c:extLst>
          </c:dPt>
          <c:dPt>
            <c:idx val="12"/>
            <c:invertIfNegative val="0"/>
            <c:bubble3D val="0"/>
            <c:spPr>
              <a:solidFill>
                <a:srgbClr val="C4122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CC16-4E8F-ADBF-77245D60A2F8}"/>
              </c:ext>
            </c:extLst>
          </c:dPt>
          <c:dPt>
            <c:idx val="13"/>
            <c:invertIfNegative val="0"/>
            <c:bubble3D val="0"/>
            <c:spPr>
              <a:solidFill>
                <a:srgbClr val="C4122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CC16-4E8F-ADBF-77245D60A2F8}"/>
              </c:ext>
            </c:extLst>
          </c:dPt>
          <c:dPt>
            <c:idx val="14"/>
            <c:invertIfNegative val="0"/>
            <c:bubble3D val="0"/>
            <c:spPr>
              <a:solidFill>
                <a:srgbClr val="C4122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CC16-4E8F-ADBF-77245D60A2F8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B7AC3E4F-499C-534F-A8E8-EE42F09F22BD}" type="CELLRANGE">
                      <a:rPr lang="en-US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CC16-4E8F-ADBF-77245D60A2F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4FDCC06-D419-4DB3-95CA-998EC121BAB7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CC16-4E8F-ADBF-77245D60A2F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1A735CDA-CC14-446E-B73C-C7ABDDF36395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CC16-4E8F-ADBF-77245D60A2F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2C3FEB6-026D-4C85-A7D1-5C406C410B9B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CC16-4E8F-ADBF-77245D60A2F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7DB19B68-2F1E-4B41-863A-45309D16A1A0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CC16-4E8F-ADBF-77245D60A2F8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64EDD281-327D-4F70-AFAC-A1DBD6C27A43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CC16-4E8F-ADBF-77245D60A2F8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1AFA88DE-E54F-437A-8CBD-701EBB32C87E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CC16-4E8F-ADBF-77245D60A2F8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27A7288B-CAA3-4DC2-8491-8321EFA0C46C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CC16-4E8F-ADBF-77245D60A2F8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519ECE18-04FB-4076-883A-30A025AA2EAA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CC16-4E8F-ADBF-77245D60A2F8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ECC24DCC-C9D2-420B-9B46-CEEF536332E2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CC16-4E8F-ADBF-77245D60A2F8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76829D02-5A9A-423F-84C8-6E4CF2919931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CC16-4E8F-ADBF-77245D60A2F8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58AF64FD-BA75-4E99-8F47-ECE7D818EF67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CC16-4E8F-ADBF-77245D60A2F8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9735DF79-BD98-42CC-9158-28879227DA3C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9-CC16-4E8F-ADBF-77245D60A2F8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ACB20C98-6BCA-4977-B1C1-463A70ABD740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B-CC16-4E8F-ADBF-77245D60A2F8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A2342E41-696F-45C4-BE0E-B45C3FD964CA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D-CC16-4E8F-ADBF-77245D60A2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tx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Sheet1!$A$2:$A$16</c:f>
              <c:strCache>
                <c:ptCount val="15"/>
                <c:pt idx="0">
                  <c:v>Q1 '20</c:v>
                </c:pt>
                <c:pt idx="1">
                  <c:v>Q2 '20</c:v>
                </c:pt>
                <c:pt idx="2">
                  <c:v>Q3 '20</c:v>
                </c:pt>
                <c:pt idx="3">
                  <c:v>Q4 '20</c:v>
                </c:pt>
                <c:pt idx="4">
                  <c:v>Q1 '21</c:v>
                </c:pt>
                <c:pt idx="5">
                  <c:v>Q2 '21</c:v>
                </c:pt>
                <c:pt idx="6">
                  <c:v>Q3 '21</c:v>
                </c:pt>
                <c:pt idx="7">
                  <c:v>Q4 '21</c:v>
                </c:pt>
                <c:pt idx="8">
                  <c:v>Q1 '22</c:v>
                </c:pt>
                <c:pt idx="9">
                  <c:v>Q2 '22</c:v>
                </c:pt>
                <c:pt idx="10">
                  <c:v>Q3 '22</c:v>
                </c:pt>
                <c:pt idx="11">
                  <c:v>Q4 '22</c:v>
                </c:pt>
                <c:pt idx="12">
                  <c:v>Q1 '23</c:v>
                </c:pt>
                <c:pt idx="13">
                  <c:v>Q2 '23</c:v>
                </c:pt>
                <c:pt idx="14">
                  <c:v>Q3 '23</c:v>
                </c:pt>
              </c:strCache>
            </c:strRef>
          </c:cat>
          <c:val>
            <c:numRef>
              <c:f>Sheet1!$B$2:$B$16</c:f>
              <c:numCache>
                <c:formatCode>_ * #\ ##0_ ;_ * \-#\ ##0_ ;_ * "-"??_ ;_ @_ </c:formatCode>
                <c:ptCount val="15"/>
                <c:pt idx="0">
                  <c:v>5593840</c:v>
                </c:pt>
                <c:pt idx="1">
                  <c:v>1659002</c:v>
                </c:pt>
                <c:pt idx="2">
                  <c:v>4256471</c:v>
                </c:pt>
                <c:pt idx="3">
                  <c:v>4573224</c:v>
                </c:pt>
                <c:pt idx="4">
                  <c:v>4804969</c:v>
                </c:pt>
                <c:pt idx="5">
                  <c:v>4381646</c:v>
                </c:pt>
                <c:pt idx="6">
                  <c:v>4618015</c:v>
                </c:pt>
                <c:pt idx="7">
                  <c:v>5556245</c:v>
                </c:pt>
                <c:pt idx="8">
                  <c:v>5552254</c:v>
                </c:pt>
                <c:pt idx="9">
                  <c:v>5529036</c:v>
                </c:pt>
                <c:pt idx="10">
                  <c:v>5437775</c:v>
                </c:pt>
                <c:pt idx="11">
                  <c:v>5570693</c:v>
                </c:pt>
                <c:pt idx="12">
                  <c:v>5631570</c:v>
                </c:pt>
                <c:pt idx="13">
                  <c:v>5434637</c:v>
                </c:pt>
                <c:pt idx="14">
                  <c:v>5390665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Sheet1!$C$2:$C$16</c15:f>
                <c15:dlblRangeCache>
                  <c:ptCount val="15"/>
                  <c:pt idx="1">
                    <c:v>-70%</c:v>
                  </c:pt>
                  <c:pt idx="2">
                    <c:v>157%</c:v>
                  </c:pt>
                  <c:pt idx="3">
                    <c:v>7%</c:v>
                  </c:pt>
                  <c:pt idx="4">
                    <c:v>5%</c:v>
                  </c:pt>
                  <c:pt idx="5">
                    <c:v>-9%</c:v>
                  </c:pt>
                  <c:pt idx="6">
                    <c:v>5%</c:v>
                  </c:pt>
                  <c:pt idx="7">
                    <c:v>20%</c:v>
                  </c:pt>
                  <c:pt idx="8">
                    <c:v>0%</c:v>
                  </c:pt>
                  <c:pt idx="9">
                    <c:v>0%</c:v>
                  </c:pt>
                  <c:pt idx="10">
                    <c:v>-2%</c:v>
                  </c:pt>
                  <c:pt idx="11">
                    <c:v>2%</c:v>
                  </c:pt>
                  <c:pt idx="12">
                    <c:v>1%</c:v>
                  </c:pt>
                  <c:pt idx="13">
                    <c:v>-3%</c:v>
                  </c:pt>
                  <c:pt idx="14">
                    <c:v>-1%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F-CC16-4E8F-ADBF-77245D60A2F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Sheet1!$A$2:$A$16</c:f>
              <c:strCache>
                <c:ptCount val="15"/>
                <c:pt idx="0">
                  <c:v>Q1 '20</c:v>
                </c:pt>
                <c:pt idx="1">
                  <c:v>Q2 '20</c:v>
                </c:pt>
                <c:pt idx="2">
                  <c:v>Q3 '20</c:v>
                </c:pt>
                <c:pt idx="3">
                  <c:v>Q4 '20</c:v>
                </c:pt>
                <c:pt idx="4">
                  <c:v>Q1 '21</c:v>
                </c:pt>
                <c:pt idx="5">
                  <c:v>Q2 '21</c:v>
                </c:pt>
                <c:pt idx="6">
                  <c:v>Q3 '21</c:v>
                </c:pt>
                <c:pt idx="7">
                  <c:v>Q4 '21</c:v>
                </c:pt>
                <c:pt idx="8">
                  <c:v>Q1 '22</c:v>
                </c:pt>
                <c:pt idx="9">
                  <c:v>Q2 '22</c:v>
                </c:pt>
                <c:pt idx="10">
                  <c:v>Q3 '22</c:v>
                </c:pt>
                <c:pt idx="11">
                  <c:v>Q4 '22</c:v>
                </c:pt>
                <c:pt idx="12">
                  <c:v>Q1 '23</c:v>
                </c:pt>
                <c:pt idx="13">
                  <c:v>Q2 '23</c:v>
                </c:pt>
                <c:pt idx="14">
                  <c:v>Q3 '23</c:v>
                </c:pt>
              </c:strCache>
            </c:strRef>
          </c:cat>
          <c:val>
            <c:numRef>
              <c:f>Sheet1!$C$2:$C$16</c:f>
              <c:numCache>
                <c:formatCode>0%</c:formatCode>
                <c:ptCount val="15"/>
                <c:pt idx="1">
                  <c:v>-0.70342340860661012</c:v>
                </c:pt>
                <c:pt idx="2">
                  <c:v>1.565681656803307</c:v>
                </c:pt>
                <c:pt idx="3">
                  <c:v>7.441681148538315E-2</c:v>
                </c:pt>
                <c:pt idx="4">
                  <c:v>5.0674316412229192E-2</c:v>
                </c:pt>
                <c:pt idx="5">
                  <c:v>-8.8101088685483719E-2</c:v>
                </c:pt>
                <c:pt idx="6">
                  <c:v>5.3945252537516808E-2</c:v>
                </c:pt>
                <c:pt idx="7">
                  <c:v>0.20316737819171227</c:v>
                </c:pt>
                <c:pt idx="8">
                  <c:v>-7.1829086010422039E-4</c:v>
                </c:pt>
                <c:pt idx="9">
                  <c:v>-4.1817251156016644E-3</c:v>
                </c:pt>
                <c:pt idx="10">
                  <c:v>-1.6505770626199623E-2</c:v>
                </c:pt>
                <c:pt idx="11">
                  <c:v>2.444345343453902E-2</c:v>
                </c:pt>
                <c:pt idx="12">
                  <c:v>1.0928083812911549E-2</c:v>
                </c:pt>
                <c:pt idx="13">
                  <c:v>-3.4969466773919211E-2</c:v>
                </c:pt>
                <c:pt idx="14">
                  <c:v>-8.091064775807455E-3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CC16-4E8F-ADBF-77245D60A2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3903663"/>
        <c:axId val="1760861440"/>
      </c:barChart>
      <c:catAx>
        <c:axId val="603903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0861440"/>
        <c:crosses val="autoZero"/>
        <c:auto val="1"/>
        <c:lblAlgn val="ctr"/>
        <c:lblOffset val="100"/>
        <c:noMultiLvlLbl val="0"/>
      </c:catAx>
      <c:valAx>
        <c:axId val="176086144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  <a:alpha val="51000"/>
                </a:schemeClr>
              </a:solidFill>
              <a:round/>
            </a:ln>
            <a:effectLst/>
          </c:spPr>
        </c:majorGridlines>
        <c:numFmt formatCode="_ * #\ ##0_ ;_ * \-#\ ##0_ ;_ * &quot;-&quot;??_ ;_ @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3903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Q2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SC Sales</c:v>
                </c:pt>
                <c:pt idx="1">
                  <c:v>Subs</c:v>
                </c:pt>
                <c:pt idx="2">
                  <c:v>Sales &lt;50%</c:v>
                </c:pt>
                <c:pt idx="3">
                  <c:v>PMIE</c:v>
                </c:pt>
                <c:pt idx="4">
                  <c:v>Free</c:v>
                </c:pt>
                <c:pt idx="5">
                  <c:v>Other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0.64709971636727659</c:v>
                </c:pt>
                <c:pt idx="1">
                  <c:v>4.8755167491611514E-3</c:v>
                </c:pt>
                <c:pt idx="2">
                  <c:v>0.29964963016517437</c:v>
                </c:pt>
                <c:pt idx="3">
                  <c:v>6.2195280203177425E-3</c:v>
                </c:pt>
                <c:pt idx="4">
                  <c:v>1.1929258661920917E-2</c:v>
                </c:pt>
                <c:pt idx="5">
                  <c:v>3.022635003614927E-2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76-4557-A4D6-A8C8F2DCAE4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Q3</c:v>
                </c:pt>
              </c:strCache>
            </c:strRef>
          </c:tx>
          <c:spPr>
            <a:solidFill>
              <a:srgbClr val="C4122F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8AA9B52-0FC6-4C8E-9976-46023DD2FC3C}" type="CELLRANGE">
                      <a:rPr lang="en-US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2718-4BA3-BBF0-0D9AC7F0D1F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CEE7175-81D5-40AB-9854-86CCB9CBEB67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2718-4BA3-BBF0-0D9AC7F0D1F1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12D84E9-0DA2-46D3-A613-02DA5AB6F9CE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2718-4BA3-BBF0-0D9AC7F0D1F1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44AC03E-B4E3-4850-A146-498C017F38E5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2718-4BA3-BBF0-0D9AC7F0D1F1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3613DD39-8A98-479A-BA52-8F20264DE08B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2718-4BA3-BBF0-0D9AC7F0D1F1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F9079CE7-C75A-4D5E-B950-E072C168967C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2718-4BA3-BBF0-0D9AC7F0D1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SC Sales</c:v>
                </c:pt>
                <c:pt idx="1">
                  <c:v>Subs</c:v>
                </c:pt>
                <c:pt idx="2">
                  <c:v>Sales &lt;50%</c:v>
                </c:pt>
                <c:pt idx="3">
                  <c:v>PMIE</c:v>
                </c:pt>
                <c:pt idx="4">
                  <c:v>Free</c:v>
                </c:pt>
                <c:pt idx="5">
                  <c:v>Other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0.64334598600948478</c:v>
                </c:pt>
                <c:pt idx="1">
                  <c:v>1.1548327858921082E-2</c:v>
                </c:pt>
                <c:pt idx="2">
                  <c:v>0.31055536097990399</c:v>
                </c:pt>
                <c:pt idx="3">
                  <c:v>6.3137169523773467E-3</c:v>
                </c:pt>
                <c:pt idx="4">
                  <c:v>4.0135172231004421E-3</c:v>
                </c:pt>
                <c:pt idx="5">
                  <c:v>2.4223090976212339E-2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Sheet1!$D$2:$D$7</c15:f>
                <c15:dlblRangeCache>
                  <c:ptCount val="6"/>
                  <c:pt idx="0">
                    <c:v>0%</c:v>
                  </c:pt>
                  <c:pt idx="1">
                    <c:v>1%</c:v>
                  </c:pt>
                  <c:pt idx="2">
                    <c:v>1%</c:v>
                  </c:pt>
                  <c:pt idx="3">
                    <c:v>0%</c:v>
                  </c:pt>
                  <c:pt idx="4">
                    <c:v>-1%</c:v>
                  </c:pt>
                  <c:pt idx="5">
                    <c:v>-1%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1-D976-4557-A4D6-A8C8F2DCAE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54341872"/>
        <c:axId val="1756307792"/>
      </c:barChart>
      <c:catAx>
        <c:axId val="2054341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6307792"/>
        <c:crosses val="autoZero"/>
        <c:auto val="1"/>
        <c:lblAlgn val="ctr"/>
        <c:lblOffset val="100"/>
        <c:noMultiLvlLbl val="0"/>
      </c:catAx>
      <c:valAx>
        <c:axId val="1756307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4341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5216313431512485E-2"/>
          <c:y val="6.7366178712932961E-2"/>
          <c:w val="0.91153628172118906"/>
          <c:h val="0.898320578998958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Circulation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C08-4CB5-A9E6-0A44B0B0D203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C08-4CB5-A9E6-0A44B0B0D203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C08-4CB5-A9E6-0A44B0B0D203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C08-4CB5-A9E6-0A44B0B0D203}"/>
              </c:ext>
            </c:extLst>
          </c:dPt>
          <c:dPt>
            <c:idx val="4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C08-4CB5-A9E6-0A44B0B0D203}"/>
              </c:ext>
            </c:extLst>
          </c:dPt>
          <c:dPt>
            <c:idx val="5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C08-4CB5-A9E6-0A44B0B0D203}"/>
              </c:ext>
            </c:extLst>
          </c:dPt>
          <c:dPt>
            <c:idx val="6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9C08-4CB5-A9E6-0A44B0B0D203}"/>
              </c:ext>
            </c:extLst>
          </c:dPt>
          <c:dPt>
            <c:idx val="7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9C08-4CB5-A9E6-0A44B0B0D203}"/>
              </c:ext>
            </c:extLst>
          </c:dPt>
          <c:dPt>
            <c:idx val="8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9C08-4CB5-A9E6-0A44B0B0D203}"/>
              </c:ext>
            </c:extLst>
          </c:dPt>
          <c:dPt>
            <c:idx val="9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9C08-4CB5-A9E6-0A44B0B0D203}"/>
              </c:ext>
            </c:extLst>
          </c:dPt>
          <c:dPt>
            <c:idx val="10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9C08-4CB5-A9E6-0A44B0B0D203}"/>
              </c:ext>
            </c:extLst>
          </c:dPt>
          <c:dPt>
            <c:idx val="11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9C08-4CB5-A9E6-0A44B0B0D203}"/>
              </c:ext>
            </c:extLst>
          </c:dPt>
          <c:dPt>
            <c:idx val="12"/>
            <c:invertIfNegative val="0"/>
            <c:bubble3D val="0"/>
            <c:spPr>
              <a:solidFill>
                <a:srgbClr val="C4122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9C08-4CB5-A9E6-0A44B0B0D203}"/>
              </c:ext>
            </c:extLst>
          </c:dPt>
          <c:dPt>
            <c:idx val="13"/>
            <c:invertIfNegative val="0"/>
            <c:bubble3D val="0"/>
            <c:spPr>
              <a:solidFill>
                <a:srgbClr val="C4122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9C08-4CB5-A9E6-0A44B0B0D203}"/>
              </c:ext>
            </c:extLst>
          </c:dPt>
          <c:dPt>
            <c:idx val="14"/>
            <c:invertIfNegative val="0"/>
            <c:bubble3D val="0"/>
            <c:spPr>
              <a:solidFill>
                <a:srgbClr val="C4122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9C08-4CB5-A9E6-0A44B0B0D203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2ACAB641-04CB-5049-9914-6CDD7A76513F}" type="CELLRANGE">
                      <a:rPr lang="en-US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9C08-4CB5-A9E6-0A44B0B0D20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1AD5843-C58A-43D1-9904-1CE015DFAC77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9C08-4CB5-A9E6-0A44B0B0D20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3C5966AC-906A-44F4-B8EE-21071A0112DC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9C08-4CB5-A9E6-0A44B0B0D20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F8CB26A1-FFA8-4D53-BB4B-9E996757D285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9C08-4CB5-A9E6-0A44B0B0D20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D89C90B2-A8AB-466D-818C-6C532B13579E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9C08-4CB5-A9E6-0A44B0B0D20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AA7C9778-011A-4533-AB73-E4F5947AD961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9C08-4CB5-A9E6-0A44B0B0D203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BC06784B-7C14-4D83-8AFB-004DCFB0134C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9C08-4CB5-A9E6-0A44B0B0D203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FBAB7DAF-6B85-4ABF-9EEC-61B488AD90DE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9C08-4CB5-A9E6-0A44B0B0D203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02BB4E5C-8766-4297-8571-300A6D70E1C4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9C08-4CB5-A9E6-0A44B0B0D203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051574D6-7243-4D40-98B8-326924021930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9C08-4CB5-A9E6-0A44B0B0D203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7D0B7A85-2082-4B83-9A13-EEA2D6FAF623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9C08-4CB5-A9E6-0A44B0B0D203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26732735-CFD4-4755-9F0A-4CE21EABB685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9C08-4CB5-A9E6-0A44B0B0D203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D1C8D455-4F19-491F-8362-2A875864E479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9-9C08-4CB5-A9E6-0A44B0B0D203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51F316D9-38FD-48FC-98FC-88418DA610D9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B-9C08-4CB5-A9E6-0A44B0B0D203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4E3452E0-3259-4C1F-AE61-D83612767186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D-9C08-4CB5-A9E6-0A44B0B0D20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tx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Sheet1!$A$2:$A$16</c:f>
              <c:strCache>
                <c:ptCount val="15"/>
                <c:pt idx="0">
                  <c:v>Q1 '20</c:v>
                </c:pt>
                <c:pt idx="1">
                  <c:v>Q2 '20</c:v>
                </c:pt>
                <c:pt idx="2">
                  <c:v>Q3 '20</c:v>
                </c:pt>
                <c:pt idx="3">
                  <c:v>Q4 '20</c:v>
                </c:pt>
                <c:pt idx="4">
                  <c:v>Q1 '21</c:v>
                </c:pt>
                <c:pt idx="5">
                  <c:v>Q2 '21</c:v>
                </c:pt>
                <c:pt idx="6">
                  <c:v>Q3 '21</c:v>
                </c:pt>
                <c:pt idx="7">
                  <c:v>Q4 '21</c:v>
                </c:pt>
                <c:pt idx="8">
                  <c:v>Q1 '22</c:v>
                </c:pt>
                <c:pt idx="9">
                  <c:v>Q2 '22</c:v>
                </c:pt>
                <c:pt idx="10">
                  <c:v>Q3 '22</c:v>
                </c:pt>
                <c:pt idx="11">
                  <c:v>Q4 '22</c:v>
                </c:pt>
                <c:pt idx="12">
                  <c:v>Q1 '23</c:v>
                </c:pt>
                <c:pt idx="13">
                  <c:v>Q2 '23</c:v>
                </c:pt>
                <c:pt idx="14">
                  <c:v>Q3 '23</c:v>
                </c:pt>
              </c:strCache>
            </c:strRef>
          </c:cat>
          <c:val>
            <c:numRef>
              <c:f>Sheet1!$B$2:$B$16</c:f>
              <c:numCache>
                <c:formatCode>_ * #\ ##0_ ;_ * \-#\ ##0_ ;_ * "-"??_ ;_ @_ </c:formatCode>
                <c:ptCount val="15"/>
                <c:pt idx="0">
                  <c:v>230393</c:v>
                </c:pt>
                <c:pt idx="1">
                  <c:v>28828</c:v>
                </c:pt>
                <c:pt idx="2">
                  <c:v>122019</c:v>
                </c:pt>
                <c:pt idx="3">
                  <c:v>126321</c:v>
                </c:pt>
                <c:pt idx="4">
                  <c:v>128391</c:v>
                </c:pt>
                <c:pt idx="5">
                  <c:v>126321</c:v>
                </c:pt>
                <c:pt idx="6">
                  <c:v>126608</c:v>
                </c:pt>
                <c:pt idx="7">
                  <c:v>122329</c:v>
                </c:pt>
                <c:pt idx="8">
                  <c:v>127863</c:v>
                </c:pt>
                <c:pt idx="9">
                  <c:v>122487</c:v>
                </c:pt>
                <c:pt idx="10">
                  <c:v>117066</c:v>
                </c:pt>
                <c:pt idx="11">
                  <c:v>113576</c:v>
                </c:pt>
                <c:pt idx="12">
                  <c:v>112856</c:v>
                </c:pt>
                <c:pt idx="13">
                  <c:v>107886</c:v>
                </c:pt>
                <c:pt idx="14">
                  <c:v>105643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Sheet1!$C$2:$C$16</c15:f>
                <c15:dlblRangeCache>
                  <c:ptCount val="15"/>
                  <c:pt idx="1">
                    <c:v>-87%</c:v>
                  </c:pt>
                  <c:pt idx="2">
                    <c:v>323%</c:v>
                  </c:pt>
                  <c:pt idx="3">
                    <c:v>4%</c:v>
                  </c:pt>
                  <c:pt idx="4">
                    <c:v>2%</c:v>
                  </c:pt>
                  <c:pt idx="5">
                    <c:v>-2%</c:v>
                  </c:pt>
                  <c:pt idx="6">
                    <c:v>0%</c:v>
                  </c:pt>
                  <c:pt idx="7">
                    <c:v>-3%</c:v>
                  </c:pt>
                  <c:pt idx="8">
                    <c:v>5%</c:v>
                  </c:pt>
                  <c:pt idx="9">
                    <c:v>-4%</c:v>
                  </c:pt>
                  <c:pt idx="10">
                    <c:v>-4%</c:v>
                  </c:pt>
                  <c:pt idx="11">
                    <c:v>-3%</c:v>
                  </c:pt>
                  <c:pt idx="12">
                    <c:v>-1%</c:v>
                  </c:pt>
                  <c:pt idx="13">
                    <c:v>-4%</c:v>
                  </c:pt>
                  <c:pt idx="14">
                    <c:v>-2%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F-9C08-4CB5-A9E6-0A44B0B0D20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Sheet1!$A$2:$A$16</c:f>
              <c:strCache>
                <c:ptCount val="15"/>
                <c:pt idx="0">
                  <c:v>Q1 '20</c:v>
                </c:pt>
                <c:pt idx="1">
                  <c:v>Q2 '20</c:v>
                </c:pt>
                <c:pt idx="2">
                  <c:v>Q3 '20</c:v>
                </c:pt>
                <c:pt idx="3">
                  <c:v>Q4 '20</c:v>
                </c:pt>
                <c:pt idx="4">
                  <c:v>Q1 '21</c:v>
                </c:pt>
                <c:pt idx="5">
                  <c:v>Q2 '21</c:v>
                </c:pt>
                <c:pt idx="6">
                  <c:v>Q3 '21</c:v>
                </c:pt>
                <c:pt idx="7">
                  <c:v>Q4 '21</c:v>
                </c:pt>
                <c:pt idx="8">
                  <c:v>Q1 '22</c:v>
                </c:pt>
                <c:pt idx="9">
                  <c:v>Q2 '22</c:v>
                </c:pt>
                <c:pt idx="10">
                  <c:v>Q3 '22</c:v>
                </c:pt>
                <c:pt idx="11">
                  <c:v>Q4 '22</c:v>
                </c:pt>
                <c:pt idx="12">
                  <c:v>Q1 '23</c:v>
                </c:pt>
                <c:pt idx="13">
                  <c:v>Q2 '23</c:v>
                </c:pt>
                <c:pt idx="14">
                  <c:v>Q3 '23</c:v>
                </c:pt>
              </c:strCache>
            </c:strRef>
          </c:cat>
          <c:val>
            <c:numRef>
              <c:f>Sheet1!$C$2:$C$16</c:f>
              <c:numCache>
                <c:formatCode>0%</c:formatCode>
                <c:ptCount val="15"/>
                <c:pt idx="1">
                  <c:v>-0.874874670671418</c:v>
                </c:pt>
                <c:pt idx="2">
                  <c:v>3.2326557513528513</c:v>
                </c:pt>
                <c:pt idx="3">
                  <c:v>3.525680426818778E-2</c:v>
                </c:pt>
                <c:pt idx="4">
                  <c:v>1.6386824043508108E-2</c:v>
                </c:pt>
                <c:pt idx="5">
                  <c:v>-1.6122625417669512E-2</c:v>
                </c:pt>
                <c:pt idx="6">
                  <c:v>2.2719896137617379E-3</c:v>
                </c:pt>
                <c:pt idx="7">
                  <c:v>-3.3797232402375865E-2</c:v>
                </c:pt>
                <c:pt idx="8">
                  <c:v>4.5238659680043147E-2</c:v>
                </c:pt>
                <c:pt idx="9">
                  <c:v>-4.204500129044364E-2</c:v>
                </c:pt>
                <c:pt idx="10">
                  <c:v>-4.4257757966151501E-2</c:v>
                </c:pt>
                <c:pt idx="11">
                  <c:v>-2.9812242666530042E-2</c:v>
                </c:pt>
                <c:pt idx="12">
                  <c:v>-6.339367472001145E-3</c:v>
                </c:pt>
                <c:pt idx="13">
                  <c:v>-4.4038420642234399E-2</c:v>
                </c:pt>
                <c:pt idx="14">
                  <c:v>-2.0790464008305087E-2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9C08-4CB5-A9E6-0A44B0B0D2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3903663"/>
        <c:axId val="1760861440"/>
      </c:barChart>
      <c:catAx>
        <c:axId val="603903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0861440"/>
        <c:crosses val="autoZero"/>
        <c:auto val="1"/>
        <c:lblAlgn val="ctr"/>
        <c:lblOffset val="100"/>
        <c:noMultiLvlLbl val="0"/>
      </c:catAx>
      <c:valAx>
        <c:axId val="176086144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  <a:alpha val="51000"/>
                </a:schemeClr>
              </a:solidFill>
              <a:round/>
            </a:ln>
            <a:effectLst/>
          </c:spPr>
        </c:majorGridlines>
        <c:numFmt formatCode="_ * #\ ##0_ ;_ * \-#\ ##0_ ;_ * &quot;-&quot;??_ ;_ @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3903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Interest Rate</c:v>
                </c:pt>
              </c:strCache>
            </c:strRef>
          </c:tx>
          <c:spPr>
            <a:solidFill>
              <a:srgbClr val="C4122F"/>
            </a:solidFill>
            <a:ln>
              <a:noFill/>
            </a:ln>
            <a:effectLst/>
          </c:spPr>
          <c:invertIfNegative val="0"/>
          <c:cat>
            <c:strRef>
              <c:f>Sheet1!$A$2:$A$17</c:f>
              <c:strCache>
                <c:ptCount val="16"/>
                <c:pt idx="0">
                  <c:v>Q1 2020</c:v>
                </c:pt>
                <c:pt idx="1">
                  <c:v>Q2 2020</c:v>
                </c:pt>
                <c:pt idx="2">
                  <c:v>Q3 2020</c:v>
                </c:pt>
                <c:pt idx="3">
                  <c:v>Q4 2020</c:v>
                </c:pt>
                <c:pt idx="4">
                  <c:v>Q1 2021</c:v>
                </c:pt>
                <c:pt idx="5">
                  <c:v>Q2 2021</c:v>
                </c:pt>
                <c:pt idx="6">
                  <c:v>Q3 2021</c:v>
                </c:pt>
                <c:pt idx="7">
                  <c:v>Q4 2021</c:v>
                </c:pt>
                <c:pt idx="8">
                  <c:v>Q1 2022</c:v>
                </c:pt>
                <c:pt idx="9">
                  <c:v>Q2 2022</c:v>
                </c:pt>
                <c:pt idx="10">
                  <c:v>Q3 2022</c:v>
                </c:pt>
                <c:pt idx="11">
                  <c:v>Q4 2022</c:v>
                </c:pt>
                <c:pt idx="12">
                  <c:v>Q1 2023</c:v>
                </c:pt>
                <c:pt idx="13">
                  <c:v>Q2 2023</c:v>
                </c:pt>
                <c:pt idx="14">
                  <c:v>Q3 2023</c:v>
                </c:pt>
                <c:pt idx="15">
                  <c:v>Q4 2023</c:v>
                </c:pt>
              </c:strCache>
            </c:strRef>
          </c:cat>
          <c:val>
            <c:numRef>
              <c:f>Sheet1!$B$2:$B$17</c:f>
              <c:numCache>
                <c:formatCode>0.00%</c:formatCode>
                <c:ptCount val="16"/>
                <c:pt idx="0">
                  <c:v>6.5000000000000002E-2</c:v>
                </c:pt>
                <c:pt idx="1">
                  <c:v>6.25E-2</c:v>
                </c:pt>
                <c:pt idx="2">
                  <c:v>3.7499999999999999E-2</c:v>
                </c:pt>
                <c:pt idx="3">
                  <c:v>3.5000000000000003E-2</c:v>
                </c:pt>
                <c:pt idx="4">
                  <c:v>3.5000000000000003E-2</c:v>
                </c:pt>
                <c:pt idx="5">
                  <c:v>3.5000000000000003E-2</c:v>
                </c:pt>
                <c:pt idx="6">
                  <c:v>3.5000000000000003E-2</c:v>
                </c:pt>
                <c:pt idx="7">
                  <c:v>3.5000000000000003E-2</c:v>
                </c:pt>
                <c:pt idx="8">
                  <c:v>3.7499999999999999E-2</c:v>
                </c:pt>
                <c:pt idx="9">
                  <c:v>4.2500000000000003E-2</c:v>
                </c:pt>
                <c:pt idx="10">
                  <c:v>4.7500000000000001E-2</c:v>
                </c:pt>
                <c:pt idx="11">
                  <c:v>6.25E-2</c:v>
                </c:pt>
                <c:pt idx="12">
                  <c:v>7.2499999999999995E-2</c:v>
                </c:pt>
                <c:pt idx="13">
                  <c:v>7.7499999999999999E-2</c:v>
                </c:pt>
                <c:pt idx="14">
                  <c:v>8.2500000000000004E-2</c:v>
                </c:pt>
                <c:pt idx="15">
                  <c:v>8.2500000000000004E-2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40-484C-AE0E-06110468CE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472784"/>
        <c:axId val="1907409215"/>
      </c:barChart>
      <c:catAx>
        <c:axId val="54727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07409215"/>
        <c:crosses val="autoZero"/>
        <c:auto val="1"/>
        <c:lblAlgn val="ctr"/>
        <c:lblOffset val="100"/>
        <c:noMultiLvlLbl val="0"/>
      </c:catAx>
      <c:valAx>
        <c:axId val="1907409215"/>
        <c:scaling>
          <c:orientation val="minMax"/>
          <c:max val="8.0000000000000016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72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Circulation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CA5-4922-AAF3-61C8C4BC8FB3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8CA5-4922-AAF3-61C8C4BC8FB3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8CA5-4922-AAF3-61C8C4BC8FB3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8CA5-4922-AAF3-61C8C4BC8FB3}"/>
              </c:ext>
            </c:extLst>
          </c:dPt>
          <c:dPt>
            <c:idx val="4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CA5-4922-AAF3-61C8C4BC8FB3}"/>
              </c:ext>
            </c:extLst>
          </c:dPt>
          <c:dPt>
            <c:idx val="5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CA5-4922-AAF3-61C8C4BC8FB3}"/>
              </c:ext>
            </c:extLst>
          </c:dPt>
          <c:dPt>
            <c:idx val="6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8CA5-4922-AAF3-61C8C4BC8FB3}"/>
              </c:ext>
            </c:extLst>
          </c:dPt>
          <c:dPt>
            <c:idx val="7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CA5-4922-AAF3-61C8C4BC8FB3}"/>
              </c:ext>
            </c:extLst>
          </c:dPt>
          <c:dPt>
            <c:idx val="8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8CA5-4922-AAF3-61C8C4BC8FB3}"/>
              </c:ext>
            </c:extLst>
          </c:dPt>
          <c:dPt>
            <c:idx val="9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8CA5-4922-AAF3-61C8C4BC8FB3}"/>
              </c:ext>
            </c:extLst>
          </c:dPt>
          <c:dPt>
            <c:idx val="10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8CA5-4922-AAF3-61C8C4BC8FB3}"/>
              </c:ext>
            </c:extLst>
          </c:dPt>
          <c:dPt>
            <c:idx val="11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8CA5-4922-AAF3-61C8C4BC8FB3}"/>
              </c:ext>
            </c:extLst>
          </c:dPt>
          <c:dPt>
            <c:idx val="12"/>
            <c:invertIfNegative val="0"/>
            <c:bubble3D val="0"/>
            <c:spPr>
              <a:solidFill>
                <a:srgbClr val="C4122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8CA5-4922-AAF3-61C8C4BC8FB3}"/>
              </c:ext>
            </c:extLst>
          </c:dPt>
          <c:dPt>
            <c:idx val="13"/>
            <c:invertIfNegative val="0"/>
            <c:bubble3D val="0"/>
            <c:spPr>
              <a:solidFill>
                <a:srgbClr val="C4122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8CA5-4922-AAF3-61C8C4BC8FB3}"/>
              </c:ext>
            </c:extLst>
          </c:dPt>
          <c:dPt>
            <c:idx val="14"/>
            <c:invertIfNegative val="0"/>
            <c:bubble3D val="0"/>
            <c:spPr>
              <a:solidFill>
                <a:srgbClr val="C4122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2-8CA5-4922-AAF3-61C8C4BC8FB3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2FC5D2F2-0BFE-1D47-9C60-FBEE1DCBC4A3}" type="CELLRANGE">
                      <a:rPr lang="en-US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8CA5-4922-AAF3-61C8C4BC8FB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E7CD5D6-B4E5-4610-AB55-124CE29426FC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8CA5-4922-AAF3-61C8C4BC8FB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BB985F49-B1F8-4CD4-8B83-E5ABAFF9BD99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8CA5-4922-AAF3-61C8C4BC8FB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22CED7B-1794-4280-B6DE-C183DC8D91EF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8CA5-4922-AAF3-61C8C4BC8FB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7C38BA28-574C-4D04-97CE-CA8FBA5C8C4A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8CA5-4922-AAF3-61C8C4BC8FB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3FE89037-A40D-4578-AC4C-829081F1EC29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8CA5-4922-AAF3-61C8C4BC8FB3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261EF203-AF88-4DE5-9A04-35DA926A6F6E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8CA5-4922-AAF3-61C8C4BC8FB3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922EB5D4-BC38-4A13-9AAF-2C6C2D45DDA3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8CA5-4922-AAF3-61C8C4BC8FB3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60AE2F23-4415-42C7-9E8A-8D38C54C655D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8CA5-4922-AAF3-61C8C4BC8FB3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08BBAF48-C862-4C30-A819-12AD7FB87C8B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8CA5-4922-AAF3-61C8C4BC8FB3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64A4E723-D76F-44B3-8B23-52D1EDAC568B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8CA5-4922-AAF3-61C8C4BC8FB3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5D2CF1F5-3F8C-4537-A64F-9D63BC5D5C6B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8CA5-4922-AAF3-61C8C4BC8FB3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65947934-8DCC-4097-AB01-02BC5C695E0E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8CA5-4922-AAF3-61C8C4BC8FB3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D9FAB0A0-F8A0-409B-AA11-2E81DC5AD8DC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8CA5-4922-AAF3-61C8C4BC8FB3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C1ABEF9A-A919-4AE2-BF0C-C9523CC5B40F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8CA5-4922-AAF3-61C8C4BC8F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tx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Sheet1!$A$2:$A$16</c:f>
              <c:strCache>
                <c:ptCount val="15"/>
                <c:pt idx="0">
                  <c:v>Q1 '20</c:v>
                </c:pt>
                <c:pt idx="1">
                  <c:v>Q2 '20</c:v>
                </c:pt>
                <c:pt idx="2">
                  <c:v>Q3 '20</c:v>
                </c:pt>
                <c:pt idx="3">
                  <c:v>Q4 '20</c:v>
                </c:pt>
                <c:pt idx="4">
                  <c:v>Q1 '21</c:v>
                </c:pt>
                <c:pt idx="5">
                  <c:v>Q2 '21</c:v>
                </c:pt>
                <c:pt idx="6">
                  <c:v>Q3 '21</c:v>
                </c:pt>
                <c:pt idx="7">
                  <c:v>Q4 '21</c:v>
                </c:pt>
                <c:pt idx="8">
                  <c:v>Q1 '22</c:v>
                </c:pt>
                <c:pt idx="9">
                  <c:v>Q2 '22</c:v>
                </c:pt>
                <c:pt idx="10">
                  <c:v>Q3 '22</c:v>
                </c:pt>
                <c:pt idx="11">
                  <c:v>Q4 '22</c:v>
                </c:pt>
                <c:pt idx="12">
                  <c:v>Q1 '23</c:v>
                </c:pt>
                <c:pt idx="13">
                  <c:v>Q2 '23</c:v>
                </c:pt>
                <c:pt idx="14">
                  <c:v>Q3 '23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7652020</c:v>
                </c:pt>
                <c:pt idx="1">
                  <c:v>4532653</c:v>
                </c:pt>
                <c:pt idx="2">
                  <c:v>4625107</c:v>
                </c:pt>
                <c:pt idx="3">
                  <c:v>4382475</c:v>
                </c:pt>
                <c:pt idx="4">
                  <c:v>3629947</c:v>
                </c:pt>
                <c:pt idx="5">
                  <c:v>4029239</c:v>
                </c:pt>
                <c:pt idx="6">
                  <c:v>4250078</c:v>
                </c:pt>
                <c:pt idx="7">
                  <c:v>3812924</c:v>
                </c:pt>
                <c:pt idx="8">
                  <c:v>3370804</c:v>
                </c:pt>
                <c:pt idx="9" formatCode="_ * #\ ##0_ ;_ * \-#\ ##0_ ;_ * &quot;-&quot;??_ ;_ @_ ">
                  <c:v>3515947</c:v>
                </c:pt>
                <c:pt idx="10" formatCode="_ * #\ ##0_ ;_ * \-#\ ##0_ ;_ * &quot;-&quot;??_ ;_ @_ ">
                  <c:v>3247745</c:v>
                </c:pt>
                <c:pt idx="11" formatCode="_ * #\ ##0_ ;_ * \-#\ ##0_ ;_ * &quot;-&quot;??_ ;_ @_ ">
                  <c:v>3553670</c:v>
                </c:pt>
                <c:pt idx="12" formatCode="_ * #\ ##0_ ;_ * \-#\ ##0_ ;_ * &quot;-&quot;??_ ;_ @_ ">
                  <c:v>3233338</c:v>
                </c:pt>
                <c:pt idx="13" formatCode="_ * #\ ##0_ ;_ * \-#\ ##0_ ;_ * &quot;-&quot;??_ ;_ @_ ">
                  <c:v>3002243</c:v>
                </c:pt>
                <c:pt idx="14" formatCode="_ * #\ ##0_ ;_ * \-#\ ##0_ ;_ * &quot;-&quot;??_ ;_ @_ ">
                  <c:v>2947310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Sheet1!$C$2:$C$16</c15:f>
                <c15:dlblRangeCache>
                  <c:ptCount val="15"/>
                  <c:pt idx="1">
                    <c:v>-41%</c:v>
                  </c:pt>
                  <c:pt idx="2">
                    <c:v>2%</c:v>
                  </c:pt>
                  <c:pt idx="3">
                    <c:v>-5%</c:v>
                  </c:pt>
                  <c:pt idx="4">
                    <c:v>-17%</c:v>
                  </c:pt>
                  <c:pt idx="5">
                    <c:v>11%</c:v>
                  </c:pt>
                  <c:pt idx="6">
                    <c:v>5%</c:v>
                  </c:pt>
                  <c:pt idx="7">
                    <c:v>-10%</c:v>
                  </c:pt>
                  <c:pt idx="8">
                    <c:v>-12%</c:v>
                  </c:pt>
                  <c:pt idx="9">
                    <c:v>4%</c:v>
                  </c:pt>
                  <c:pt idx="10">
                    <c:v>-8%</c:v>
                  </c:pt>
                  <c:pt idx="11">
                    <c:v>9%</c:v>
                  </c:pt>
                  <c:pt idx="12">
                    <c:v>-9%</c:v>
                  </c:pt>
                  <c:pt idx="13">
                    <c:v>-7%</c:v>
                  </c:pt>
                  <c:pt idx="14">
                    <c:v>-2%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8CA5-4922-AAF3-61C8C4BC8FB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Sheet1!$A$2:$A$16</c:f>
              <c:strCache>
                <c:ptCount val="15"/>
                <c:pt idx="0">
                  <c:v>Q1 '20</c:v>
                </c:pt>
                <c:pt idx="1">
                  <c:v>Q2 '20</c:v>
                </c:pt>
                <c:pt idx="2">
                  <c:v>Q3 '20</c:v>
                </c:pt>
                <c:pt idx="3">
                  <c:v>Q4 '20</c:v>
                </c:pt>
                <c:pt idx="4">
                  <c:v>Q1 '21</c:v>
                </c:pt>
                <c:pt idx="5">
                  <c:v>Q2 '21</c:v>
                </c:pt>
                <c:pt idx="6">
                  <c:v>Q3 '21</c:v>
                </c:pt>
                <c:pt idx="7">
                  <c:v>Q4 '21</c:v>
                </c:pt>
                <c:pt idx="8">
                  <c:v>Q1 '22</c:v>
                </c:pt>
                <c:pt idx="9">
                  <c:v>Q2 '22</c:v>
                </c:pt>
                <c:pt idx="10">
                  <c:v>Q3 '22</c:v>
                </c:pt>
                <c:pt idx="11">
                  <c:v>Q4 '22</c:v>
                </c:pt>
                <c:pt idx="12">
                  <c:v>Q1 '23</c:v>
                </c:pt>
                <c:pt idx="13">
                  <c:v>Q2 '23</c:v>
                </c:pt>
                <c:pt idx="14">
                  <c:v>Q3 '23</c:v>
                </c:pt>
              </c:strCache>
            </c:strRef>
          </c:cat>
          <c:val>
            <c:numRef>
              <c:f>Sheet1!$C$2:$C$16</c:f>
              <c:numCache>
                <c:formatCode>0%</c:formatCode>
                <c:ptCount val="15"/>
                <c:pt idx="1">
                  <c:v>-0.40765275051555017</c:v>
                </c:pt>
                <c:pt idx="2">
                  <c:v>2.0397325804556443E-2</c:v>
                </c:pt>
                <c:pt idx="3">
                  <c:v>-5.2459759309352205E-2</c:v>
                </c:pt>
                <c:pt idx="4">
                  <c:v>-0.17171301604686851</c:v>
                </c:pt>
                <c:pt idx="5">
                  <c:v>0.10999940219512849</c:v>
                </c:pt>
                <c:pt idx="6">
                  <c:v>5.4809109114649202E-2</c:v>
                </c:pt>
                <c:pt idx="7">
                  <c:v>-0.10285787696131699</c:v>
                </c:pt>
                <c:pt idx="8">
                  <c:v>-0.11595300614436588</c:v>
                </c:pt>
                <c:pt idx="9">
                  <c:v>4.3058866668011619E-2</c:v>
                </c:pt>
                <c:pt idx="10">
                  <c:v>-7.6281582174020257E-2</c:v>
                </c:pt>
                <c:pt idx="11">
                  <c:v>9.4196126851092021E-2</c:v>
                </c:pt>
                <c:pt idx="12">
                  <c:v>-9.0141177993454669E-2</c:v>
                </c:pt>
                <c:pt idx="13">
                  <c:v>-7.1472577256074032E-2</c:v>
                </c:pt>
                <c:pt idx="14">
                  <c:v>-1.8297319703967974E-2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8CA5-4922-AAF3-61C8C4BC8F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3903663"/>
        <c:axId val="1760861440"/>
      </c:barChart>
      <c:catAx>
        <c:axId val="603903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0861440"/>
        <c:crosses val="autoZero"/>
        <c:auto val="1"/>
        <c:lblAlgn val="ctr"/>
        <c:lblOffset val="100"/>
        <c:noMultiLvlLbl val="0"/>
      </c:catAx>
      <c:valAx>
        <c:axId val="1760861440"/>
        <c:scaling>
          <c:orientation val="minMax"/>
          <c:max val="800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  <a:alpha val="51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3903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Q2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SC Sales</c:v>
                </c:pt>
                <c:pt idx="1">
                  <c:v>Subs</c:v>
                </c:pt>
                <c:pt idx="2">
                  <c:v>Sales &lt;50%</c:v>
                </c:pt>
                <c:pt idx="3">
                  <c:v>PMIE</c:v>
                </c:pt>
                <c:pt idx="4">
                  <c:v>FREE</c:v>
                </c:pt>
                <c:pt idx="5">
                  <c:v>OTHER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0.20287183046656398</c:v>
                </c:pt>
                <c:pt idx="1">
                  <c:v>0.25636876625749366</c:v>
                </c:pt>
                <c:pt idx="2">
                  <c:v>5.6663090504706019E-2</c:v>
                </c:pt>
                <c:pt idx="3">
                  <c:v>0</c:v>
                </c:pt>
                <c:pt idx="4">
                  <c:v>0.42117499445222151</c:v>
                </c:pt>
                <c:pt idx="5">
                  <c:v>6.2921318319014777E-2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A4-4E40-AEC9-FE9F51475A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Q3</c:v>
                </c:pt>
              </c:strCache>
            </c:strRef>
          </c:tx>
          <c:spPr>
            <a:solidFill>
              <a:srgbClr val="C4122F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E9E4E35-DCFB-4536-8B54-6D6C5C30C229}" type="CELLRANGE">
                      <a:rPr lang="en-US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AFA4-4E40-AEC9-FE9F51475AE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7251848C-29F6-4FB2-9722-6B37CBB89150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AFA4-4E40-AEC9-FE9F51475AE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E1907394-EFBC-4C89-B132-40D1360371F5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AFA4-4E40-AEC9-FE9F51475AE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A3107041-CEAE-4A82-AA9C-0D1179A9FDB0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AFA4-4E40-AEC9-FE9F51475AE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E2F3F285-C7AF-4AB7-8DBE-70666F5B7259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AFA4-4E40-AEC9-FE9F51475AE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AFA4-4E40-AEC9-FE9F51475A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SC Sales</c:v>
                </c:pt>
                <c:pt idx="1">
                  <c:v>Subs</c:v>
                </c:pt>
                <c:pt idx="2">
                  <c:v>Sales &lt;50%</c:v>
                </c:pt>
                <c:pt idx="3">
                  <c:v>PMIE</c:v>
                </c:pt>
                <c:pt idx="4">
                  <c:v>FREE</c:v>
                </c:pt>
                <c:pt idx="5">
                  <c:v>OTHER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0.19654973518225094</c:v>
                </c:pt>
                <c:pt idx="1">
                  <c:v>0.25295371033247266</c:v>
                </c:pt>
                <c:pt idx="2">
                  <c:v>5.9071831602376404E-2</c:v>
                </c:pt>
                <c:pt idx="3">
                  <c:v>0</c:v>
                </c:pt>
                <c:pt idx="4">
                  <c:v>0.42511849788451161</c:v>
                </c:pt>
                <c:pt idx="5">
                  <c:v>6.6306224998388355E-2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Sheet1!$D$2:$D$6</c15:f>
                <c15:dlblRangeCache>
                  <c:ptCount val="5"/>
                  <c:pt idx="0">
                    <c:v>-1%</c:v>
                  </c:pt>
                  <c:pt idx="1">
                    <c:v>0%</c:v>
                  </c:pt>
                  <c:pt idx="2">
                    <c:v>0%</c:v>
                  </c:pt>
                  <c:pt idx="3">
                    <c:v>0%</c:v>
                  </c:pt>
                  <c:pt idx="4">
                    <c:v>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AFA4-4E40-AEC9-FE9F51475A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54341872"/>
        <c:axId val="1756307792"/>
      </c:barChart>
      <c:catAx>
        <c:axId val="2054341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6307792"/>
        <c:crosses val="autoZero"/>
        <c:auto val="1"/>
        <c:lblAlgn val="ctr"/>
        <c:lblOffset val="100"/>
        <c:noMultiLvlLbl val="0"/>
      </c:catAx>
      <c:valAx>
        <c:axId val="1756307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4341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Circulation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54B-4CFF-AA65-C0EB0F4AF88C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54B-4CFF-AA65-C0EB0F4AF88C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54B-4CFF-AA65-C0EB0F4AF88C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54B-4CFF-AA65-C0EB0F4AF88C}"/>
              </c:ext>
            </c:extLst>
          </c:dPt>
          <c:dPt>
            <c:idx val="4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54B-4CFF-AA65-C0EB0F4AF88C}"/>
              </c:ext>
            </c:extLst>
          </c:dPt>
          <c:dPt>
            <c:idx val="5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054B-4CFF-AA65-C0EB0F4AF88C}"/>
              </c:ext>
            </c:extLst>
          </c:dPt>
          <c:dPt>
            <c:idx val="6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054B-4CFF-AA65-C0EB0F4AF88C}"/>
              </c:ext>
            </c:extLst>
          </c:dPt>
          <c:dPt>
            <c:idx val="7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054B-4CFF-AA65-C0EB0F4AF88C}"/>
              </c:ext>
            </c:extLst>
          </c:dPt>
          <c:dPt>
            <c:idx val="8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054B-4CFF-AA65-C0EB0F4AF88C}"/>
              </c:ext>
            </c:extLst>
          </c:dPt>
          <c:dPt>
            <c:idx val="9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054B-4CFF-AA65-C0EB0F4AF88C}"/>
              </c:ext>
            </c:extLst>
          </c:dPt>
          <c:dPt>
            <c:idx val="10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054B-4CFF-AA65-C0EB0F4AF88C}"/>
              </c:ext>
            </c:extLst>
          </c:dPt>
          <c:dPt>
            <c:idx val="11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054B-4CFF-AA65-C0EB0F4AF88C}"/>
              </c:ext>
            </c:extLst>
          </c:dPt>
          <c:dPt>
            <c:idx val="12"/>
            <c:invertIfNegative val="0"/>
            <c:bubble3D val="0"/>
            <c:spPr>
              <a:solidFill>
                <a:srgbClr val="C4122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054B-4CFF-AA65-C0EB0F4AF88C}"/>
              </c:ext>
            </c:extLst>
          </c:dPt>
          <c:dPt>
            <c:idx val="13"/>
            <c:invertIfNegative val="0"/>
            <c:bubble3D val="0"/>
            <c:spPr>
              <a:solidFill>
                <a:srgbClr val="C4122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054B-4CFF-AA65-C0EB0F4AF88C}"/>
              </c:ext>
            </c:extLst>
          </c:dPt>
          <c:dPt>
            <c:idx val="14"/>
            <c:invertIfNegative val="0"/>
            <c:bubble3D val="0"/>
            <c:spPr>
              <a:solidFill>
                <a:srgbClr val="C4122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054B-4CFF-AA65-C0EB0F4AF88C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31DFF0FC-6213-E949-9E63-5FF25DA7E743}" type="CELLRANGE">
                      <a:rPr lang="en-US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054B-4CFF-AA65-C0EB0F4AF88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8262988-9F84-45B3-98AD-C57C49EB7B4F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054B-4CFF-AA65-C0EB0F4AF88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E5CE760E-57AF-4595-89EF-F4C3298DA797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054B-4CFF-AA65-C0EB0F4AF88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B19F48D9-EF5E-4894-84B4-E54360A6F00C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054B-4CFF-AA65-C0EB0F4AF88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D65EEB63-DB86-42EC-A6C2-AB05A915D425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054B-4CFF-AA65-C0EB0F4AF88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3C969C63-A430-4100-A9C9-3B04AFBA8E21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054B-4CFF-AA65-C0EB0F4AF88C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D6CC1813-C62C-4628-A6AE-30D253D5065B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054B-4CFF-AA65-C0EB0F4AF88C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62816063-E183-48A9-94CC-C5C5C9547BB8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054B-4CFF-AA65-C0EB0F4AF88C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81D38F5C-6681-4E51-B656-4C9AFC1CA912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054B-4CFF-AA65-C0EB0F4AF88C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7EA181AE-8A34-483A-88F7-D63D2F4A358F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054B-4CFF-AA65-C0EB0F4AF88C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F3731D47-B352-4C0D-AEF9-80F769AB3D1D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054B-4CFF-AA65-C0EB0F4AF88C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AE192A14-C82C-4605-A95A-FC460D965220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054B-4CFF-AA65-C0EB0F4AF88C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A9DED49B-B10A-4061-817A-E38E6E7DA5A0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9-054B-4CFF-AA65-C0EB0F4AF88C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B8752E54-C968-48C8-8FAD-7C502410D654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B-054B-4CFF-AA65-C0EB0F4AF88C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65390E1B-D7DF-47F7-8A07-4CAA162FBDAC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D-054B-4CFF-AA65-C0EB0F4AF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tx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Sheet1!$A$2:$A$16</c:f>
              <c:strCache>
                <c:ptCount val="15"/>
                <c:pt idx="0">
                  <c:v>Q1 '20</c:v>
                </c:pt>
                <c:pt idx="1">
                  <c:v>Q2 '20</c:v>
                </c:pt>
                <c:pt idx="2">
                  <c:v>Q3 '20</c:v>
                </c:pt>
                <c:pt idx="3">
                  <c:v>Q4 '20</c:v>
                </c:pt>
                <c:pt idx="4">
                  <c:v>Q1 '21</c:v>
                </c:pt>
                <c:pt idx="5">
                  <c:v>Q2 '21</c:v>
                </c:pt>
                <c:pt idx="6">
                  <c:v>Q3 '21</c:v>
                </c:pt>
                <c:pt idx="7">
                  <c:v>Q4 '21</c:v>
                </c:pt>
                <c:pt idx="8">
                  <c:v>Q1 '22</c:v>
                </c:pt>
                <c:pt idx="9">
                  <c:v>Q2 '22</c:v>
                </c:pt>
                <c:pt idx="10">
                  <c:v>Q3 '22</c:v>
                </c:pt>
                <c:pt idx="11">
                  <c:v>Q4 '22</c:v>
                </c:pt>
                <c:pt idx="12">
                  <c:v>Q1 '23</c:v>
                </c:pt>
                <c:pt idx="13">
                  <c:v>Q2 '23</c:v>
                </c:pt>
                <c:pt idx="14">
                  <c:v>Q3 '23</c:v>
                </c:pt>
              </c:strCache>
            </c:strRef>
          </c:cat>
          <c:val>
            <c:numRef>
              <c:f>Sheet1!$B$2:$B$16</c:f>
              <c:numCache>
                <c:formatCode>#,##0</c:formatCode>
                <c:ptCount val="15"/>
                <c:pt idx="0">
                  <c:v>2976057</c:v>
                </c:pt>
                <c:pt idx="1">
                  <c:v>1875685</c:v>
                </c:pt>
                <c:pt idx="2">
                  <c:v>1897393</c:v>
                </c:pt>
                <c:pt idx="3">
                  <c:v>1426139</c:v>
                </c:pt>
                <c:pt idx="4">
                  <c:v>1129365</c:v>
                </c:pt>
                <c:pt idx="5">
                  <c:v>1125649</c:v>
                </c:pt>
                <c:pt idx="6">
                  <c:v>1233666</c:v>
                </c:pt>
                <c:pt idx="7">
                  <c:v>1177085</c:v>
                </c:pt>
                <c:pt idx="8">
                  <c:v>1108352</c:v>
                </c:pt>
                <c:pt idx="9">
                  <c:v>1091035</c:v>
                </c:pt>
                <c:pt idx="10">
                  <c:v>1023944</c:v>
                </c:pt>
                <c:pt idx="11">
                  <c:v>974500</c:v>
                </c:pt>
                <c:pt idx="12">
                  <c:v>954455</c:v>
                </c:pt>
                <c:pt idx="13">
                  <c:v>899992</c:v>
                </c:pt>
                <c:pt idx="14">
                  <c:v>911504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Sheet1!$C$2:$C$16</c15:f>
                <c15:dlblRangeCache>
                  <c:ptCount val="15"/>
                  <c:pt idx="1">
                    <c:v>-37%</c:v>
                  </c:pt>
                  <c:pt idx="2">
                    <c:v>1%</c:v>
                  </c:pt>
                  <c:pt idx="3">
                    <c:v>-25%</c:v>
                  </c:pt>
                  <c:pt idx="4">
                    <c:v>-21%</c:v>
                  </c:pt>
                  <c:pt idx="5">
                    <c:v>0%</c:v>
                  </c:pt>
                  <c:pt idx="6">
                    <c:v>10%</c:v>
                  </c:pt>
                  <c:pt idx="7">
                    <c:v>-5%</c:v>
                  </c:pt>
                  <c:pt idx="8">
                    <c:v>-6%</c:v>
                  </c:pt>
                  <c:pt idx="9">
                    <c:v>-2%</c:v>
                  </c:pt>
                  <c:pt idx="10">
                    <c:v>-6%</c:v>
                  </c:pt>
                  <c:pt idx="11">
                    <c:v>-5%</c:v>
                  </c:pt>
                  <c:pt idx="12">
                    <c:v>-2%</c:v>
                  </c:pt>
                  <c:pt idx="13">
                    <c:v>-6%</c:v>
                  </c:pt>
                  <c:pt idx="14">
                    <c:v>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F-054B-4CFF-AA65-C0EB0F4AF88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Sheet1!$A$2:$A$16</c:f>
              <c:strCache>
                <c:ptCount val="15"/>
                <c:pt idx="0">
                  <c:v>Q1 '20</c:v>
                </c:pt>
                <c:pt idx="1">
                  <c:v>Q2 '20</c:v>
                </c:pt>
                <c:pt idx="2">
                  <c:v>Q3 '20</c:v>
                </c:pt>
                <c:pt idx="3">
                  <c:v>Q4 '20</c:v>
                </c:pt>
                <c:pt idx="4">
                  <c:v>Q1 '21</c:v>
                </c:pt>
                <c:pt idx="5">
                  <c:v>Q2 '21</c:v>
                </c:pt>
                <c:pt idx="6">
                  <c:v>Q3 '21</c:v>
                </c:pt>
                <c:pt idx="7">
                  <c:v>Q4 '21</c:v>
                </c:pt>
                <c:pt idx="8">
                  <c:v>Q1 '22</c:v>
                </c:pt>
                <c:pt idx="9">
                  <c:v>Q2 '22</c:v>
                </c:pt>
                <c:pt idx="10">
                  <c:v>Q3 '22</c:v>
                </c:pt>
                <c:pt idx="11">
                  <c:v>Q4 '22</c:v>
                </c:pt>
                <c:pt idx="12">
                  <c:v>Q1 '23</c:v>
                </c:pt>
                <c:pt idx="13">
                  <c:v>Q2 '23</c:v>
                </c:pt>
                <c:pt idx="14">
                  <c:v>Q3 '23</c:v>
                </c:pt>
              </c:strCache>
            </c:strRef>
          </c:cat>
          <c:val>
            <c:numRef>
              <c:f>Sheet1!$C$2:$C$16</c:f>
              <c:numCache>
                <c:formatCode>0%</c:formatCode>
                <c:ptCount val="15"/>
                <c:pt idx="1">
                  <c:v>-0.36974157417011844</c:v>
                </c:pt>
                <c:pt idx="2">
                  <c:v>1.1573371861479886E-2</c:v>
                </c:pt>
                <c:pt idx="3">
                  <c:v>-0.2483692097525394</c:v>
                </c:pt>
                <c:pt idx="4">
                  <c:v>-0.20809612527250154</c:v>
                </c:pt>
                <c:pt idx="5">
                  <c:v>-3.2903445741633286E-3</c:v>
                </c:pt>
                <c:pt idx="6">
                  <c:v>9.5959752995827374E-2</c:v>
                </c:pt>
                <c:pt idx="7">
                  <c:v>-4.5864115570989239E-2</c:v>
                </c:pt>
                <c:pt idx="8">
                  <c:v>-5.8392554488418402E-2</c:v>
                </c:pt>
                <c:pt idx="9">
                  <c:v>-1.5624097759556532E-2</c:v>
                </c:pt>
                <c:pt idx="10">
                  <c:v>-6.1492986017863793E-2</c:v>
                </c:pt>
                <c:pt idx="11">
                  <c:v>-4.8287796988897846E-2</c:v>
                </c:pt>
                <c:pt idx="12">
                  <c:v>-2.0569522832221687E-2</c:v>
                </c:pt>
                <c:pt idx="13">
                  <c:v>-5.7061883483244369E-2</c:v>
                </c:pt>
                <c:pt idx="14">
                  <c:v>1.2791224810887236E-2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054B-4CFF-AA65-C0EB0F4AF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3903663"/>
        <c:axId val="1760861440"/>
      </c:barChart>
      <c:catAx>
        <c:axId val="603903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0861440"/>
        <c:crosses val="autoZero"/>
        <c:auto val="1"/>
        <c:lblAlgn val="ctr"/>
        <c:lblOffset val="100"/>
        <c:noMultiLvlLbl val="0"/>
      </c:catAx>
      <c:valAx>
        <c:axId val="1760861440"/>
        <c:scaling>
          <c:orientation val="minMax"/>
          <c:max val="350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  <a:alpha val="51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3903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Q2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SC Sales</c:v>
                </c:pt>
                <c:pt idx="1">
                  <c:v>Subs</c:v>
                </c:pt>
                <c:pt idx="2">
                  <c:v>Sales &lt;50%</c:v>
                </c:pt>
                <c:pt idx="3">
                  <c:v>Free</c:v>
                </c:pt>
                <c:pt idx="4">
                  <c:v>Other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0.54591313487993798</c:v>
                </c:pt>
                <c:pt idx="1">
                  <c:v>4.8384820770828216E-2</c:v>
                </c:pt>
                <c:pt idx="2">
                  <c:v>0.17544358678345276</c:v>
                </c:pt>
                <c:pt idx="3">
                  <c:v>0.19268260975363141</c:v>
                </c:pt>
                <c:pt idx="4">
                  <c:v>3.7575847812149649E-2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CC-49CB-9CD3-7F118FB7872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Q3</c:v>
                </c:pt>
              </c:strCache>
            </c:strRef>
          </c:tx>
          <c:spPr>
            <a:solidFill>
              <a:srgbClr val="C4122F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6EA9060D-72F0-41D1-BF3A-EE3A39BDEB80}" type="CELLRANGE">
                      <a:rPr lang="en-US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52CC-49CB-9CD3-7F118FB7872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7C3223D-954E-4406-AC80-64F04A325F1E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52CC-49CB-9CD3-7F118FB7872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9F162D06-50AB-4ED2-9FE7-4C9B745CBAB9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52CC-49CB-9CD3-7F118FB7872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8BA53414-A714-4044-BF76-20052154C969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52CC-49CB-9CD3-7F118FB7872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EF1EE81F-D6E2-4C8C-B4DE-71DB015D0EF4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52CC-49CB-9CD3-7F118FB787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SC Sales</c:v>
                </c:pt>
                <c:pt idx="1">
                  <c:v>Subs</c:v>
                </c:pt>
                <c:pt idx="2">
                  <c:v>Sales &lt;50%</c:v>
                </c:pt>
                <c:pt idx="3">
                  <c:v>Free</c:v>
                </c:pt>
                <c:pt idx="4">
                  <c:v>Other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0.50450573996383996</c:v>
                </c:pt>
                <c:pt idx="1">
                  <c:v>4.3063990942442378E-2</c:v>
                </c:pt>
                <c:pt idx="2">
                  <c:v>0.17953623900717935</c:v>
                </c:pt>
                <c:pt idx="3">
                  <c:v>0.2301547771595078</c:v>
                </c:pt>
                <c:pt idx="4">
                  <c:v>0.2301547771595078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Sheet1!$D$2:$D$6</c15:f>
                <c15:dlblRangeCache>
                  <c:ptCount val="5"/>
                  <c:pt idx="0">
                    <c:v>-4%</c:v>
                  </c:pt>
                  <c:pt idx="1">
                    <c:v>-1%</c:v>
                  </c:pt>
                  <c:pt idx="2">
                    <c:v>0%</c:v>
                  </c:pt>
                  <c:pt idx="3">
                    <c:v>4%</c:v>
                  </c:pt>
                  <c:pt idx="4">
                    <c:v>19%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52CC-49CB-9CD3-7F118FB787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54341872"/>
        <c:axId val="1756307792"/>
      </c:barChart>
      <c:catAx>
        <c:axId val="2054341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6307792"/>
        <c:crosses val="autoZero"/>
        <c:auto val="1"/>
        <c:lblAlgn val="ctr"/>
        <c:lblOffset val="100"/>
        <c:noMultiLvlLbl val="0"/>
      </c:catAx>
      <c:valAx>
        <c:axId val="1756307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4341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Circulation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54B-4CFF-AA65-C0EB0F4AF88C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54B-4CFF-AA65-C0EB0F4AF88C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54B-4CFF-AA65-C0EB0F4AF88C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54B-4CFF-AA65-C0EB0F4AF88C}"/>
              </c:ext>
            </c:extLst>
          </c:dPt>
          <c:dPt>
            <c:idx val="4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54B-4CFF-AA65-C0EB0F4AF88C}"/>
              </c:ext>
            </c:extLst>
          </c:dPt>
          <c:dPt>
            <c:idx val="5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054B-4CFF-AA65-C0EB0F4AF88C}"/>
              </c:ext>
            </c:extLst>
          </c:dPt>
          <c:dPt>
            <c:idx val="6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054B-4CFF-AA65-C0EB0F4AF88C}"/>
              </c:ext>
            </c:extLst>
          </c:dPt>
          <c:dPt>
            <c:idx val="7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054B-4CFF-AA65-C0EB0F4AF88C}"/>
              </c:ext>
            </c:extLst>
          </c:dPt>
          <c:dPt>
            <c:idx val="8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054B-4CFF-AA65-C0EB0F4AF88C}"/>
              </c:ext>
            </c:extLst>
          </c:dPt>
          <c:dPt>
            <c:idx val="9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054B-4CFF-AA65-C0EB0F4AF88C}"/>
              </c:ext>
            </c:extLst>
          </c:dPt>
          <c:dPt>
            <c:idx val="10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054B-4CFF-AA65-C0EB0F4AF88C}"/>
              </c:ext>
            </c:extLst>
          </c:dPt>
          <c:dPt>
            <c:idx val="11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054B-4CFF-AA65-C0EB0F4AF88C}"/>
              </c:ext>
            </c:extLst>
          </c:dPt>
          <c:dPt>
            <c:idx val="12"/>
            <c:invertIfNegative val="0"/>
            <c:bubble3D val="0"/>
            <c:spPr>
              <a:solidFill>
                <a:srgbClr val="C4122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054B-4CFF-AA65-C0EB0F4AF88C}"/>
              </c:ext>
            </c:extLst>
          </c:dPt>
          <c:dPt>
            <c:idx val="13"/>
            <c:invertIfNegative val="0"/>
            <c:bubble3D val="0"/>
            <c:spPr>
              <a:solidFill>
                <a:srgbClr val="C4122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054B-4CFF-AA65-C0EB0F4AF88C}"/>
              </c:ext>
            </c:extLst>
          </c:dPt>
          <c:dPt>
            <c:idx val="14"/>
            <c:invertIfNegative val="0"/>
            <c:bubble3D val="0"/>
            <c:spPr>
              <a:solidFill>
                <a:srgbClr val="C4122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054B-4CFF-AA65-C0EB0F4AF88C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E6289520-C9F5-0F46-AF8E-CB78AC24CD28}" type="CELLRANGE">
                      <a:rPr lang="en-US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054B-4CFF-AA65-C0EB0F4AF88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09D9F41-1DAD-4FCF-BB9A-01EE6D43606D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054B-4CFF-AA65-C0EB0F4AF88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2461C97-C105-4710-86EA-588C5D76A626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054B-4CFF-AA65-C0EB0F4AF88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6FAD9370-AC15-429E-BE25-0D45CF688D8E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054B-4CFF-AA65-C0EB0F4AF88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49C0FD5B-DE2B-4B63-8F4C-06B6F3728683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054B-4CFF-AA65-C0EB0F4AF88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6CA07D15-D91C-46A6-96DE-6A1FA041D00B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054B-4CFF-AA65-C0EB0F4AF88C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40CEABCA-02A3-47CD-80C7-006755016E6A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054B-4CFF-AA65-C0EB0F4AF88C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09F2BC5F-6BA1-4525-A9CA-986988F59C79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054B-4CFF-AA65-C0EB0F4AF88C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4756CCBD-11D6-455F-9715-166A88F8FEDA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054B-4CFF-AA65-C0EB0F4AF88C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995833B6-A57A-435C-A7BC-52B26CA36F00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054B-4CFF-AA65-C0EB0F4AF88C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427640F1-4D53-4F6F-B887-4FC8D2146B44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054B-4CFF-AA65-C0EB0F4AF88C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49D3B471-E8F5-4324-BF40-ADC8CB670C27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054B-4CFF-AA65-C0EB0F4AF88C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359F1E3D-BB21-4C24-A63F-43912867FFC0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9-054B-4CFF-AA65-C0EB0F4AF88C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B09DA7E7-502C-4991-854F-D54B9E4DC24D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B-054B-4CFF-AA65-C0EB0F4AF88C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980DF7FA-367B-49FA-959B-6302D9FB32AF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D-054B-4CFF-AA65-C0EB0F4AF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tx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Sheet1!$A$2:$A$16</c:f>
              <c:strCache>
                <c:ptCount val="15"/>
                <c:pt idx="0">
                  <c:v>Q1 '20</c:v>
                </c:pt>
                <c:pt idx="1">
                  <c:v>Q2 '20</c:v>
                </c:pt>
                <c:pt idx="2">
                  <c:v>Q3 '20</c:v>
                </c:pt>
                <c:pt idx="3">
                  <c:v>Q4 '20</c:v>
                </c:pt>
                <c:pt idx="4">
                  <c:v>Q1 '21</c:v>
                </c:pt>
                <c:pt idx="5">
                  <c:v>Q2 '21</c:v>
                </c:pt>
                <c:pt idx="6">
                  <c:v>Q3 '21</c:v>
                </c:pt>
                <c:pt idx="7">
                  <c:v>Q4 '21</c:v>
                </c:pt>
                <c:pt idx="8">
                  <c:v>Q1 '22</c:v>
                </c:pt>
                <c:pt idx="9">
                  <c:v>Q2 '22</c:v>
                </c:pt>
                <c:pt idx="10">
                  <c:v>Q3 '22</c:v>
                </c:pt>
                <c:pt idx="11">
                  <c:v>Q4 '22</c:v>
                </c:pt>
                <c:pt idx="12">
                  <c:v>Q1 '23</c:v>
                </c:pt>
                <c:pt idx="13">
                  <c:v>Q2 '23</c:v>
                </c:pt>
                <c:pt idx="14">
                  <c:v>Q3 '23</c:v>
                </c:pt>
              </c:strCache>
            </c:strRef>
          </c:cat>
          <c:val>
            <c:numRef>
              <c:f>Sheet1!$B$2:$B$16</c:f>
              <c:numCache>
                <c:formatCode>_ * #\ ##0_ ;_ * \-#\ ##0_ ;_ * "-"??_ ;_ @_ </c:formatCode>
                <c:ptCount val="15"/>
                <c:pt idx="0">
                  <c:v>944705</c:v>
                </c:pt>
                <c:pt idx="1">
                  <c:v>772215</c:v>
                </c:pt>
                <c:pt idx="2">
                  <c:v>820828</c:v>
                </c:pt>
                <c:pt idx="3">
                  <c:v>953208</c:v>
                </c:pt>
                <c:pt idx="4">
                  <c:v>802496</c:v>
                </c:pt>
                <c:pt idx="5">
                  <c:v>808135</c:v>
                </c:pt>
                <c:pt idx="6">
                  <c:v>955204</c:v>
                </c:pt>
                <c:pt idx="7">
                  <c:v>837740</c:v>
                </c:pt>
                <c:pt idx="8">
                  <c:v>676804</c:v>
                </c:pt>
                <c:pt idx="9">
                  <c:v>543256</c:v>
                </c:pt>
                <c:pt idx="10">
                  <c:v>537417</c:v>
                </c:pt>
                <c:pt idx="11">
                  <c:v>608309</c:v>
                </c:pt>
                <c:pt idx="12">
                  <c:v>519338</c:v>
                </c:pt>
                <c:pt idx="13">
                  <c:v>533840</c:v>
                </c:pt>
                <c:pt idx="14">
                  <c:v>522906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Sheet1!$C$2:$C$16</c15:f>
                <c15:dlblRangeCache>
                  <c:ptCount val="15"/>
                  <c:pt idx="1">
                    <c:v>-18%</c:v>
                  </c:pt>
                  <c:pt idx="2">
                    <c:v>6%</c:v>
                  </c:pt>
                  <c:pt idx="3">
                    <c:v>16%</c:v>
                  </c:pt>
                  <c:pt idx="4">
                    <c:v>-16%</c:v>
                  </c:pt>
                  <c:pt idx="5">
                    <c:v>1%</c:v>
                  </c:pt>
                  <c:pt idx="6">
                    <c:v>18%</c:v>
                  </c:pt>
                  <c:pt idx="7">
                    <c:v>-12%</c:v>
                  </c:pt>
                  <c:pt idx="8">
                    <c:v>-19%</c:v>
                  </c:pt>
                  <c:pt idx="9">
                    <c:v>-20%</c:v>
                  </c:pt>
                  <c:pt idx="10">
                    <c:v>-1%</c:v>
                  </c:pt>
                  <c:pt idx="11">
                    <c:v>13%</c:v>
                  </c:pt>
                  <c:pt idx="12">
                    <c:v>-15%</c:v>
                  </c:pt>
                  <c:pt idx="13">
                    <c:v>3%</c:v>
                  </c:pt>
                  <c:pt idx="14">
                    <c:v>-2%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F-054B-4CFF-AA65-C0EB0F4AF88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Sheet1!$A$2:$A$16</c:f>
              <c:strCache>
                <c:ptCount val="15"/>
                <c:pt idx="0">
                  <c:v>Q1 '20</c:v>
                </c:pt>
                <c:pt idx="1">
                  <c:v>Q2 '20</c:v>
                </c:pt>
                <c:pt idx="2">
                  <c:v>Q3 '20</c:v>
                </c:pt>
                <c:pt idx="3">
                  <c:v>Q4 '20</c:v>
                </c:pt>
                <c:pt idx="4">
                  <c:v>Q1 '21</c:v>
                </c:pt>
                <c:pt idx="5">
                  <c:v>Q2 '21</c:v>
                </c:pt>
                <c:pt idx="6">
                  <c:v>Q3 '21</c:v>
                </c:pt>
                <c:pt idx="7">
                  <c:v>Q4 '21</c:v>
                </c:pt>
                <c:pt idx="8">
                  <c:v>Q1 '22</c:v>
                </c:pt>
                <c:pt idx="9">
                  <c:v>Q2 '22</c:v>
                </c:pt>
                <c:pt idx="10">
                  <c:v>Q3 '22</c:v>
                </c:pt>
                <c:pt idx="11">
                  <c:v>Q4 '22</c:v>
                </c:pt>
                <c:pt idx="12">
                  <c:v>Q1 '23</c:v>
                </c:pt>
                <c:pt idx="13">
                  <c:v>Q2 '23</c:v>
                </c:pt>
                <c:pt idx="14">
                  <c:v>Q3 '23</c:v>
                </c:pt>
              </c:strCache>
            </c:strRef>
          </c:cat>
          <c:val>
            <c:numRef>
              <c:f>Sheet1!$C$2:$C$16</c:f>
              <c:numCache>
                <c:formatCode>0%</c:formatCode>
                <c:ptCount val="15"/>
                <c:pt idx="1">
                  <c:v>-0.18258609830582029</c:v>
                </c:pt>
                <c:pt idx="2">
                  <c:v>6.2952675096961341E-2</c:v>
                </c:pt>
                <c:pt idx="3">
                  <c:v>0.16127617478935896</c:v>
                </c:pt>
                <c:pt idx="4">
                  <c:v>-0.15811029701806956</c:v>
                </c:pt>
                <c:pt idx="5">
                  <c:v>7.0268263019379607E-3</c:v>
                </c:pt>
                <c:pt idx="6">
                  <c:v>0.18198568308512808</c:v>
                </c:pt>
                <c:pt idx="7">
                  <c:v>-0.12297268436899345</c:v>
                </c:pt>
                <c:pt idx="8">
                  <c:v>-0.19210733640508992</c:v>
                </c:pt>
                <c:pt idx="9">
                  <c:v>-0.19732152883257192</c:v>
                </c:pt>
                <c:pt idx="10">
                  <c:v>-1.074815556570019E-2</c:v>
                </c:pt>
                <c:pt idx="11">
                  <c:v>0.13191246276169166</c:v>
                </c:pt>
                <c:pt idx="12">
                  <c:v>-0.14625954901209748</c:v>
                </c:pt>
                <c:pt idx="13">
                  <c:v>2.7924010952404821E-2</c:v>
                </c:pt>
                <c:pt idx="14">
                  <c:v>-2.0481792297317503E-2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054B-4CFF-AA65-C0EB0F4AF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3903663"/>
        <c:axId val="1760861440"/>
      </c:barChart>
      <c:catAx>
        <c:axId val="603903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0861440"/>
        <c:crosses val="autoZero"/>
        <c:auto val="1"/>
        <c:lblAlgn val="ctr"/>
        <c:lblOffset val="100"/>
        <c:noMultiLvlLbl val="0"/>
      </c:catAx>
      <c:valAx>
        <c:axId val="1760861440"/>
        <c:scaling>
          <c:orientation val="minMax"/>
          <c:max val="100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  <a:alpha val="51000"/>
                </a:schemeClr>
              </a:solidFill>
              <a:round/>
            </a:ln>
            <a:effectLst/>
          </c:spPr>
        </c:majorGridlines>
        <c:numFmt formatCode="_ * #\ ##0_ ;_ * \-#\ ##0_ ;_ * &quot;-&quot;??_ ;_ @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3903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Q2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SC Sales</c:v>
                </c:pt>
                <c:pt idx="1">
                  <c:v>Subs</c:v>
                </c:pt>
                <c:pt idx="2">
                  <c:v>Sales &lt;50%</c:v>
                </c:pt>
                <c:pt idx="3">
                  <c:v>Free</c:v>
                </c:pt>
                <c:pt idx="4">
                  <c:v>Other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1.3188878343967E-2</c:v>
                </c:pt>
                <c:pt idx="1">
                  <c:v>1.4429211730546967E-2</c:v>
                </c:pt>
                <c:pt idx="2">
                  <c:v>1.5834922902004268E-2</c:v>
                </c:pt>
                <c:pt idx="3">
                  <c:v>0.95378254700581644</c:v>
                </c:pt>
                <c:pt idx="4">
                  <c:v>2.7644400176653544E-3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CC-49CB-9CD3-7F118FB7872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Q3</c:v>
                </c:pt>
              </c:strCache>
            </c:strRef>
          </c:tx>
          <c:spPr>
            <a:solidFill>
              <a:srgbClr val="C4122F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A966393E-919D-41C8-9070-0A11C7768454}" type="CELLRANGE">
                      <a:rPr lang="en-US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52CC-49CB-9CD3-7F118FB7872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09A3BAB-4E63-4237-88A9-DB7F105D9854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52CC-49CB-9CD3-7F118FB7872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E8A92813-269E-4ABA-8C57-478D499C0DC6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52CC-49CB-9CD3-7F118FB7872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16438F7F-DFC9-4F5D-A671-3B48FF446A7F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52CC-49CB-9CD3-7F118FB7872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E30BFA79-168E-4179-85F6-316B138EA098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52CC-49CB-9CD3-7F118FB787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SC Sales</c:v>
                </c:pt>
                <c:pt idx="1">
                  <c:v>Subs</c:v>
                </c:pt>
                <c:pt idx="2">
                  <c:v>Sales &lt;50%</c:v>
                </c:pt>
                <c:pt idx="3">
                  <c:v>Free</c:v>
                </c:pt>
                <c:pt idx="4">
                  <c:v>Other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9.6652170753443265E-3</c:v>
                </c:pt>
                <c:pt idx="1">
                  <c:v>2.1608090172994764E-2</c:v>
                </c:pt>
                <c:pt idx="2">
                  <c:v>1.3344654679808608E-2</c:v>
                </c:pt>
                <c:pt idx="3">
                  <c:v>0.95298007672507101</c:v>
                </c:pt>
                <c:pt idx="4">
                  <c:v>2.4019613467812571E-3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Sheet1!$D$2:$D$6</c15:f>
                <c15:dlblRangeCache>
                  <c:ptCount val="5"/>
                  <c:pt idx="0">
                    <c:v>0%</c:v>
                  </c:pt>
                  <c:pt idx="1">
                    <c:v>1%</c:v>
                  </c:pt>
                  <c:pt idx="2">
                    <c:v>0%</c:v>
                  </c:pt>
                  <c:pt idx="3">
                    <c:v>0%</c:v>
                  </c:pt>
                  <c:pt idx="4">
                    <c:v>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52CC-49CB-9CD3-7F118FB787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54341872"/>
        <c:axId val="1756307792"/>
      </c:barChart>
      <c:catAx>
        <c:axId val="2054341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6307792"/>
        <c:crosses val="autoZero"/>
        <c:auto val="1"/>
        <c:lblAlgn val="ctr"/>
        <c:lblOffset val="100"/>
        <c:noMultiLvlLbl val="0"/>
      </c:catAx>
      <c:valAx>
        <c:axId val="1756307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4341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Circulation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54B-4CFF-AA65-C0EB0F4AF88C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54B-4CFF-AA65-C0EB0F4AF88C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54B-4CFF-AA65-C0EB0F4AF88C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54B-4CFF-AA65-C0EB0F4AF88C}"/>
              </c:ext>
            </c:extLst>
          </c:dPt>
          <c:dPt>
            <c:idx val="4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54B-4CFF-AA65-C0EB0F4AF88C}"/>
              </c:ext>
            </c:extLst>
          </c:dPt>
          <c:dPt>
            <c:idx val="5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054B-4CFF-AA65-C0EB0F4AF88C}"/>
              </c:ext>
            </c:extLst>
          </c:dPt>
          <c:dPt>
            <c:idx val="6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054B-4CFF-AA65-C0EB0F4AF88C}"/>
              </c:ext>
            </c:extLst>
          </c:dPt>
          <c:dPt>
            <c:idx val="7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054B-4CFF-AA65-C0EB0F4AF88C}"/>
              </c:ext>
            </c:extLst>
          </c:dPt>
          <c:dPt>
            <c:idx val="8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054B-4CFF-AA65-C0EB0F4AF88C}"/>
              </c:ext>
            </c:extLst>
          </c:dPt>
          <c:dPt>
            <c:idx val="9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054B-4CFF-AA65-C0EB0F4AF88C}"/>
              </c:ext>
            </c:extLst>
          </c:dPt>
          <c:dPt>
            <c:idx val="10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054B-4CFF-AA65-C0EB0F4AF88C}"/>
              </c:ext>
            </c:extLst>
          </c:dPt>
          <c:dPt>
            <c:idx val="11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054B-4CFF-AA65-C0EB0F4AF88C}"/>
              </c:ext>
            </c:extLst>
          </c:dPt>
          <c:dPt>
            <c:idx val="12"/>
            <c:invertIfNegative val="0"/>
            <c:bubble3D val="0"/>
            <c:spPr>
              <a:solidFill>
                <a:srgbClr val="C4122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054B-4CFF-AA65-C0EB0F4AF88C}"/>
              </c:ext>
            </c:extLst>
          </c:dPt>
          <c:dPt>
            <c:idx val="13"/>
            <c:invertIfNegative val="0"/>
            <c:bubble3D val="0"/>
            <c:spPr>
              <a:solidFill>
                <a:srgbClr val="C4122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054B-4CFF-AA65-C0EB0F4AF88C}"/>
              </c:ext>
            </c:extLst>
          </c:dPt>
          <c:dPt>
            <c:idx val="14"/>
            <c:invertIfNegative val="0"/>
            <c:bubble3D val="0"/>
            <c:spPr>
              <a:solidFill>
                <a:srgbClr val="C4122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054B-4CFF-AA65-C0EB0F4AF88C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72CAC3FE-3110-2D43-BFC8-139B634509F2}" type="CELLRANGE">
                      <a:rPr lang="en-US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054B-4CFF-AA65-C0EB0F4AF88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C30A35F-62C9-47F0-AEA1-1EECEB49EAD4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054B-4CFF-AA65-C0EB0F4AF88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384479D4-0F0F-43DB-BC4E-6FAFA82C5A4E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054B-4CFF-AA65-C0EB0F4AF88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D20D1F30-3221-43E5-89B7-95318814F39F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054B-4CFF-AA65-C0EB0F4AF88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9E90EA40-8EE7-4D94-828A-B379A2FF9788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054B-4CFF-AA65-C0EB0F4AF88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844A43AB-4399-42E4-AC41-52EA4C6302C8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054B-4CFF-AA65-C0EB0F4AF88C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5148E404-108F-4FD5-A069-B685957ED46A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054B-4CFF-AA65-C0EB0F4AF88C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6DE93183-9C6D-431B-B02E-9B789A98EE93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054B-4CFF-AA65-C0EB0F4AF88C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C1F4EC32-D6DB-4883-ADE3-D92C42AF3BD9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054B-4CFF-AA65-C0EB0F4AF88C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03814861-6597-4935-90E7-9C1FF0AB015E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054B-4CFF-AA65-C0EB0F4AF88C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DC15ABDD-082A-4706-BB33-0B95BAD450FD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054B-4CFF-AA65-C0EB0F4AF88C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74BB4946-6C6D-491A-86DD-C80316038AFD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054B-4CFF-AA65-C0EB0F4AF88C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ED93A866-8D16-4E84-9D4A-A8F1B35A50C9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9-054B-4CFF-AA65-C0EB0F4AF88C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AC237758-FBCB-4458-9954-727C149C81D9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B-054B-4CFF-AA65-C0EB0F4AF88C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0E6A3EAB-7DFF-4904-9046-559A189FD0C7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D-054B-4CFF-AA65-C0EB0F4AF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tx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Sheet1!$A$2:$A$16</c:f>
              <c:strCache>
                <c:ptCount val="15"/>
                <c:pt idx="0">
                  <c:v>Q1 '20</c:v>
                </c:pt>
                <c:pt idx="1">
                  <c:v>Q2 '20</c:v>
                </c:pt>
                <c:pt idx="2">
                  <c:v>Q3 '20</c:v>
                </c:pt>
                <c:pt idx="3">
                  <c:v>Q4 '20</c:v>
                </c:pt>
                <c:pt idx="4">
                  <c:v>Q1 '21</c:v>
                </c:pt>
                <c:pt idx="5">
                  <c:v>Q2 '21</c:v>
                </c:pt>
                <c:pt idx="6">
                  <c:v>Q3 '21</c:v>
                </c:pt>
                <c:pt idx="7">
                  <c:v>Q4 '21</c:v>
                </c:pt>
                <c:pt idx="8">
                  <c:v>Q1 '22</c:v>
                </c:pt>
                <c:pt idx="9">
                  <c:v>Q2 '22</c:v>
                </c:pt>
                <c:pt idx="10">
                  <c:v>Q3 '22</c:v>
                </c:pt>
                <c:pt idx="11">
                  <c:v>Q4 '22</c:v>
                </c:pt>
                <c:pt idx="12">
                  <c:v>Q1 '23</c:v>
                </c:pt>
                <c:pt idx="13">
                  <c:v>Q2 '23</c:v>
                </c:pt>
                <c:pt idx="14">
                  <c:v>Q3 '23</c:v>
                </c:pt>
              </c:strCache>
            </c:strRef>
          </c:cat>
          <c:val>
            <c:numRef>
              <c:f>Sheet1!$B$2:$B$16</c:f>
              <c:numCache>
                <c:formatCode>#,##0</c:formatCode>
                <c:ptCount val="15"/>
                <c:pt idx="0">
                  <c:v>3553010</c:v>
                </c:pt>
                <c:pt idx="1">
                  <c:v>1814558</c:v>
                </c:pt>
                <c:pt idx="2">
                  <c:v>1804893</c:v>
                </c:pt>
                <c:pt idx="3">
                  <c:v>1912467</c:v>
                </c:pt>
                <c:pt idx="4">
                  <c:v>1606509</c:v>
                </c:pt>
                <c:pt idx="5">
                  <c:v>2000320</c:v>
                </c:pt>
                <c:pt idx="6">
                  <c:v>2164381</c:v>
                </c:pt>
                <c:pt idx="7">
                  <c:v>1703837</c:v>
                </c:pt>
                <c:pt idx="8">
                  <c:v>1366952</c:v>
                </c:pt>
                <c:pt idx="9">
                  <c:v>1495250</c:v>
                </c:pt>
                <c:pt idx="10">
                  <c:v>1262183</c:v>
                </c:pt>
                <c:pt idx="11">
                  <c:v>1494116</c:v>
                </c:pt>
                <c:pt idx="12">
                  <c:v>1308248</c:v>
                </c:pt>
                <c:pt idx="13">
                  <c:v>1077979</c:v>
                </c:pt>
                <c:pt idx="14">
                  <c:v>1066079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Sheet1!$C$2:$C$16</c15:f>
                <c15:dlblRangeCache>
                  <c:ptCount val="15"/>
                  <c:pt idx="1">
                    <c:v>-49%</c:v>
                  </c:pt>
                  <c:pt idx="2">
                    <c:v>-1%</c:v>
                  </c:pt>
                  <c:pt idx="3">
                    <c:v>6%</c:v>
                  </c:pt>
                  <c:pt idx="4">
                    <c:v>-16%</c:v>
                  </c:pt>
                  <c:pt idx="5">
                    <c:v>25%</c:v>
                  </c:pt>
                  <c:pt idx="6">
                    <c:v>8%</c:v>
                  </c:pt>
                  <c:pt idx="7">
                    <c:v>-21%</c:v>
                  </c:pt>
                  <c:pt idx="8">
                    <c:v>-20%</c:v>
                  </c:pt>
                  <c:pt idx="9">
                    <c:v>9%</c:v>
                  </c:pt>
                  <c:pt idx="10">
                    <c:v>-16%</c:v>
                  </c:pt>
                  <c:pt idx="11">
                    <c:v>18%</c:v>
                  </c:pt>
                  <c:pt idx="12">
                    <c:v>-12%</c:v>
                  </c:pt>
                  <c:pt idx="13">
                    <c:v>-18%</c:v>
                  </c:pt>
                  <c:pt idx="14">
                    <c:v>-1%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F-054B-4CFF-AA65-C0EB0F4AF88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Sheet1!$A$2:$A$16</c:f>
              <c:strCache>
                <c:ptCount val="15"/>
                <c:pt idx="0">
                  <c:v>Q1 '20</c:v>
                </c:pt>
                <c:pt idx="1">
                  <c:v>Q2 '20</c:v>
                </c:pt>
                <c:pt idx="2">
                  <c:v>Q3 '20</c:v>
                </c:pt>
                <c:pt idx="3">
                  <c:v>Q4 '20</c:v>
                </c:pt>
                <c:pt idx="4">
                  <c:v>Q1 '21</c:v>
                </c:pt>
                <c:pt idx="5">
                  <c:v>Q2 '21</c:v>
                </c:pt>
                <c:pt idx="6">
                  <c:v>Q3 '21</c:v>
                </c:pt>
                <c:pt idx="7">
                  <c:v>Q4 '21</c:v>
                </c:pt>
                <c:pt idx="8">
                  <c:v>Q1 '22</c:v>
                </c:pt>
                <c:pt idx="9">
                  <c:v>Q2 '22</c:v>
                </c:pt>
                <c:pt idx="10">
                  <c:v>Q3 '22</c:v>
                </c:pt>
                <c:pt idx="11">
                  <c:v>Q4 '22</c:v>
                </c:pt>
                <c:pt idx="12">
                  <c:v>Q1 '23</c:v>
                </c:pt>
                <c:pt idx="13">
                  <c:v>Q2 '23</c:v>
                </c:pt>
                <c:pt idx="14">
                  <c:v>Q3 '23</c:v>
                </c:pt>
              </c:strCache>
            </c:strRef>
          </c:cat>
          <c:val>
            <c:numRef>
              <c:f>Sheet1!$C$2:$C$16</c:f>
              <c:numCache>
                <c:formatCode>0%</c:formatCode>
                <c:ptCount val="15"/>
                <c:pt idx="1">
                  <c:v>-0.4892899260064002</c:v>
                </c:pt>
                <c:pt idx="2">
                  <c:v>-5.3263659800347751E-3</c:v>
                </c:pt>
                <c:pt idx="3">
                  <c:v>5.960131708638694E-2</c:v>
                </c:pt>
                <c:pt idx="4">
                  <c:v>-0.15998079966870016</c:v>
                </c:pt>
                <c:pt idx="5">
                  <c:v>0.24513463665625279</c:v>
                </c:pt>
                <c:pt idx="6">
                  <c:v>8.201737721964486E-2</c:v>
                </c:pt>
                <c:pt idx="7">
                  <c:v>-0.21278323918016284</c:v>
                </c:pt>
                <c:pt idx="8">
                  <c:v>-0.19772137827738212</c:v>
                </c:pt>
                <c:pt idx="9">
                  <c:v>9.385698985772728E-2</c:v>
                </c:pt>
                <c:pt idx="10">
                  <c:v>-0.15587159337903356</c:v>
                </c:pt>
                <c:pt idx="11">
                  <c:v>0.1837554459218671</c:v>
                </c:pt>
                <c:pt idx="12">
                  <c:v>-0.1243999796535209</c:v>
                </c:pt>
                <c:pt idx="13">
                  <c:v>-0.17601326354024616</c:v>
                </c:pt>
                <c:pt idx="14">
                  <c:v>-1.1039176087845881E-2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054B-4CFF-AA65-C0EB0F4AF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3903663"/>
        <c:axId val="1760861440"/>
      </c:barChart>
      <c:catAx>
        <c:axId val="603903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0861440"/>
        <c:crosses val="autoZero"/>
        <c:auto val="1"/>
        <c:lblAlgn val="ctr"/>
        <c:lblOffset val="100"/>
        <c:noMultiLvlLbl val="0"/>
      </c:catAx>
      <c:valAx>
        <c:axId val="1760861440"/>
        <c:scaling>
          <c:orientation val="minMax"/>
          <c:max val="350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  <a:alpha val="51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3903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Q2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SC Sales</c:v>
                </c:pt>
                <c:pt idx="1">
                  <c:v>Subs</c:v>
                </c:pt>
                <c:pt idx="2">
                  <c:v>Sales &lt;50%</c:v>
                </c:pt>
                <c:pt idx="3">
                  <c:v>Free</c:v>
                </c:pt>
                <c:pt idx="4">
                  <c:v>Other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2.8389797156205002E-2</c:v>
                </c:pt>
                <c:pt idx="1">
                  <c:v>0.64688511383051128</c:v>
                </c:pt>
                <c:pt idx="2">
                  <c:v>3.2206834923765738E-3</c:v>
                </c:pt>
                <c:pt idx="3">
                  <c:v>0.17957671810685299</c:v>
                </c:pt>
                <c:pt idx="4">
                  <c:v>0.14192768741405415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CC-49CB-9CD3-7F118FB7872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Q3</c:v>
                </c:pt>
              </c:strCache>
            </c:strRef>
          </c:tx>
          <c:spPr>
            <a:solidFill>
              <a:srgbClr val="C4122F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9276F56F-E122-4B22-9132-1C1D2F072DDF}" type="CELLRANGE">
                      <a:rPr lang="en-US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52CC-49CB-9CD3-7F118FB7872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33A6029-9BB6-403E-BCD7-1F6982BFDBE0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52CC-49CB-9CD3-7F118FB7872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3B19FE16-6225-47BE-A27A-DE6A346D876F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52CC-49CB-9CD3-7F118FB7872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4E8ED35D-B6CB-4CC3-B2B8-EB5E8CC61511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52CC-49CB-9CD3-7F118FB7872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71C9217D-5AFC-4493-A2A2-1F22446F80DF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52CC-49CB-9CD3-7F118FB787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SC Sales</c:v>
                </c:pt>
                <c:pt idx="1">
                  <c:v>Subs</c:v>
                </c:pt>
                <c:pt idx="2">
                  <c:v>Sales &lt;50%</c:v>
                </c:pt>
                <c:pt idx="3">
                  <c:v>Free</c:v>
                </c:pt>
                <c:pt idx="4">
                  <c:v>Other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2.8149883826620727E-2</c:v>
                </c:pt>
                <c:pt idx="1">
                  <c:v>0.65131570924856408</c:v>
                </c:pt>
                <c:pt idx="2">
                  <c:v>3.2614843740473268E-3</c:v>
                </c:pt>
                <c:pt idx="3">
                  <c:v>0.17168146075478458</c:v>
                </c:pt>
                <c:pt idx="4">
                  <c:v>0.14559146179598323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Sheet1!$D$2:$D$6</c15:f>
                <c15:dlblRangeCache>
                  <c:ptCount val="5"/>
                  <c:pt idx="0">
                    <c:v>0%</c:v>
                  </c:pt>
                  <c:pt idx="1">
                    <c:v>0%</c:v>
                  </c:pt>
                  <c:pt idx="2">
                    <c:v>0%</c:v>
                  </c:pt>
                  <c:pt idx="3">
                    <c:v>-1%</c:v>
                  </c:pt>
                  <c:pt idx="4">
                    <c:v>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52CC-49CB-9CD3-7F118FB787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54341872"/>
        <c:axId val="1756307792"/>
      </c:barChart>
      <c:catAx>
        <c:axId val="2054341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6307792"/>
        <c:crosses val="autoZero"/>
        <c:auto val="1"/>
        <c:lblAlgn val="ctr"/>
        <c:lblOffset val="100"/>
        <c:noMultiLvlLbl val="0"/>
      </c:catAx>
      <c:valAx>
        <c:axId val="1756307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4341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Inflation Rate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Sheet1!$A$2:$A$16</c:f>
              <c:strCache>
                <c:ptCount val="15"/>
                <c:pt idx="0">
                  <c:v>Q1 2020</c:v>
                </c:pt>
                <c:pt idx="1">
                  <c:v>Q2 2020</c:v>
                </c:pt>
                <c:pt idx="2">
                  <c:v>Q3 2020</c:v>
                </c:pt>
                <c:pt idx="3">
                  <c:v>Q4 2020</c:v>
                </c:pt>
                <c:pt idx="4">
                  <c:v>Q1 2021</c:v>
                </c:pt>
                <c:pt idx="5">
                  <c:v>Q2 2021</c:v>
                </c:pt>
                <c:pt idx="6">
                  <c:v>Q3 2021</c:v>
                </c:pt>
                <c:pt idx="7">
                  <c:v>Q4 2021</c:v>
                </c:pt>
                <c:pt idx="8">
                  <c:v>Q1 2022</c:v>
                </c:pt>
                <c:pt idx="9">
                  <c:v>Q2 2022</c:v>
                </c:pt>
                <c:pt idx="10">
                  <c:v>Q3 2022</c:v>
                </c:pt>
                <c:pt idx="11">
                  <c:v>Q4 2022</c:v>
                </c:pt>
                <c:pt idx="12">
                  <c:v>Q1 2023</c:v>
                </c:pt>
                <c:pt idx="13">
                  <c:v>Q2 2023</c:v>
                </c:pt>
                <c:pt idx="14">
                  <c:v>Q3 2023</c:v>
                </c:pt>
              </c:strCache>
            </c:strRef>
          </c:cat>
          <c:val>
            <c:numRef>
              <c:f>Sheet1!$B$2:$B$16</c:f>
              <c:numCache>
                <c:formatCode>0.00%</c:formatCode>
                <c:ptCount val="15"/>
                <c:pt idx="0">
                  <c:v>4.4699999999999997E-2</c:v>
                </c:pt>
                <c:pt idx="1">
                  <c:v>2.4E-2</c:v>
                </c:pt>
                <c:pt idx="2">
                  <c:v>3.1E-2</c:v>
                </c:pt>
                <c:pt idx="3">
                  <c:v>3.2000000000000001E-2</c:v>
                </c:pt>
                <c:pt idx="4">
                  <c:v>3.0666666666666665E-2</c:v>
                </c:pt>
                <c:pt idx="5">
                  <c:v>4.8333333333333339E-2</c:v>
                </c:pt>
                <c:pt idx="6">
                  <c:v>4.8666666666666671E-2</c:v>
                </c:pt>
                <c:pt idx="7">
                  <c:v>5.4333333333333338E-2</c:v>
                </c:pt>
                <c:pt idx="8">
                  <c:v>5.7666666666666665E-2</c:v>
                </c:pt>
                <c:pt idx="9">
                  <c:v>6.6000000000000003E-2</c:v>
                </c:pt>
                <c:pt idx="10">
                  <c:v>7.6333333333333322E-2</c:v>
                </c:pt>
                <c:pt idx="11">
                  <c:v>7.400000000000001E-2</c:v>
                </c:pt>
                <c:pt idx="12">
                  <c:v>7.0000000000000007E-2</c:v>
                </c:pt>
                <c:pt idx="13">
                  <c:v>6.1666666666666668E-2</c:v>
                </c:pt>
                <c:pt idx="14">
                  <c:v>4.9666666666666665E-2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99-4CDA-ABA1-798D9A10EB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472784"/>
        <c:axId val="1907409215"/>
      </c:barChart>
      <c:catAx>
        <c:axId val="54727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07409215"/>
        <c:crosses val="autoZero"/>
        <c:auto val="1"/>
        <c:lblAlgn val="ctr"/>
        <c:lblOffset val="100"/>
        <c:noMultiLvlLbl val="0"/>
      </c:catAx>
      <c:valAx>
        <c:axId val="1907409215"/>
        <c:scaling>
          <c:orientation val="minMax"/>
          <c:max val="8.0000000000000016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72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Fuel Price</c:v>
                </c:pt>
              </c:strCache>
            </c:strRef>
          </c:tx>
          <c:spPr>
            <a:ln w="28575" cap="rnd">
              <a:solidFill>
                <a:srgbClr val="DCAE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DCAE00"/>
              </a:solidFill>
              <a:ln w="9525">
                <a:noFill/>
              </a:ln>
              <a:effectLst/>
            </c:spPr>
          </c:marker>
          <c:cat>
            <c:strRef>
              <c:f>Sheet1!$A$2:$A$16</c:f>
              <c:strCache>
                <c:ptCount val="15"/>
                <c:pt idx="0">
                  <c:v>Q1 2020</c:v>
                </c:pt>
                <c:pt idx="1">
                  <c:v>Q2 2020</c:v>
                </c:pt>
                <c:pt idx="2">
                  <c:v>Q3 2020</c:v>
                </c:pt>
                <c:pt idx="3">
                  <c:v>Q4 2020</c:v>
                </c:pt>
                <c:pt idx="4">
                  <c:v>Q1 2021</c:v>
                </c:pt>
                <c:pt idx="5">
                  <c:v>Q2 2021</c:v>
                </c:pt>
                <c:pt idx="6">
                  <c:v>Q3 2021</c:v>
                </c:pt>
                <c:pt idx="7">
                  <c:v>Q4 2021</c:v>
                </c:pt>
                <c:pt idx="8">
                  <c:v>Q1 2022</c:v>
                </c:pt>
                <c:pt idx="9">
                  <c:v>Q2 2022</c:v>
                </c:pt>
                <c:pt idx="10">
                  <c:v>Q3 2022</c:v>
                </c:pt>
                <c:pt idx="11">
                  <c:v>Q4 2022</c:v>
                </c:pt>
                <c:pt idx="12">
                  <c:v>Q1 2023</c:v>
                </c:pt>
                <c:pt idx="13">
                  <c:v>Q2 2023</c:v>
                </c:pt>
                <c:pt idx="14">
                  <c:v>Q3 2023</c:v>
                </c:pt>
              </c:strCache>
            </c:strRef>
          </c:cat>
          <c:val>
            <c:numRef>
              <c:f>Sheet1!$C$2:$C$16</c:f>
              <c:numCache>
                <c:formatCode>\R#\ ##0.00;\-\R#\ ##0.00</c:formatCode>
                <c:ptCount val="15"/>
                <c:pt idx="0">
                  <c:v>15.24</c:v>
                </c:pt>
                <c:pt idx="1">
                  <c:v>12.483333333333333</c:v>
                </c:pt>
                <c:pt idx="2">
                  <c:v>14.356666666666667</c:v>
                </c:pt>
                <c:pt idx="3">
                  <c:v>13.926666666666668</c:v>
                </c:pt>
                <c:pt idx="4">
                  <c:v>14.936666666666667</c:v>
                </c:pt>
                <c:pt idx="5">
                  <c:v>17.006666666666671</c:v>
                </c:pt>
                <c:pt idx="6">
                  <c:v>17.82</c:v>
                </c:pt>
                <c:pt idx="7">
                  <c:v>19.166666666666668</c:v>
                </c:pt>
                <c:pt idx="8">
                  <c:v>20.2</c:v>
                </c:pt>
                <c:pt idx="9">
                  <c:v>22.36</c:v>
                </c:pt>
                <c:pt idx="10">
                  <c:v>24.75</c:v>
                </c:pt>
                <c:pt idx="11">
                  <c:v>22.596666666666664</c:v>
                </c:pt>
                <c:pt idx="12">
                  <c:v>21.709999999999997</c:v>
                </c:pt>
                <c:pt idx="13">
                  <c:v>22.650000000000002</c:v>
                </c:pt>
                <c:pt idx="14">
                  <c:v>22.876666666666665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4DA-4BEB-99D1-A9C996F4FE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2820288"/>
        <c:axId val="1907653119"/>
      </c:lineChar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Newspapers</c:v>
                </c:pt>
              </c:strCache>
            </c:strRef>
          </c:tx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B0F0"/>
              </a:solidFill>
              <a:ln w="9525">
                <a:noFill/>
              </a:ln>
              <a:effectLst/>
            </c:spPr>
          </c:marker>
          <c:cat>
            <c:strRef>
              <c:f>Sheet1!$A$2:$A$16</c:f>
              <c:strCache>
                <c:ptCount val="15"/>
                <c:pt idx="0">
                  <c:v>Q1 2020</c:v>
                </c:pt>
                <c:pt idx="1">
                  <c:v>Q2 2020</c:v>
                </c:pt>
                <c:pt idx="2">
                  <c:v>Q3 2020</c:v>
                </c:pt>
                <c:pt idx="3">
                  <c:v>Q4 2020</c:v>
                </c:pt>
                <c:pt idx="4">
                  <c:v>Q1 2021</c:v>
                </c:pt>
                <c:pt idx="5">
                  <c:v>Q2 2021</c:v>
                </c:pt>
                <c:pt idx="6">
                  <c:v>Q3 2021</c:v>
                </c:pt>
                <c:pt idx="7">
                  <c:v>Q4 2021</c:v>
                </c:pt>
                <c:pt idx="8">
                  <c:v>Q1 2022</c:v>
                </c:pt>
                <c:pt idx="9">
                  <c:v>Q2 2022</c:v>
                </c:pt>
                <c:pt idx="10">
                  <c:v>Q3 2022</c:v>
                </c:pt>
                <c:pt idx="11">
                  <c:v>Q4 2022</c:v>
                </c:pt>
                <c:pt idx="12">
                  <c:v>Q1 2023</c:v>
                </c:pt>
                <c:pt idx="13">
                  <c:v>Q2 2023</c:v>
                </c:pt>
                <c:pt idx="14">
                  <c:v>Q3 2023</c:v>
                </c:pt>
              </c:strCache>
            </c:strRef>
          </c:cat>
          <c:val>
            <c:numRef>
              <c:f>Sheet1!$B$2:$B$16</c:f>
              <c:numCache>
                <c:formatCode>_ * #\ ##0_ ;_ * \-#\ ##0_ ;_ * "-"??_ ;_ @_ </c:formatCode>
                <c:ptCount val="15"/>
                <c:pt idx="0">
                  <c:v>7559280</c:v>
                </c:pt>
                <c:pt idx="1">
                  <c:v>1705348</c:v>
                </c:pt>
                <c:pt idx="2">
                  <c:v>5253671</c:v>
                </c:pt>
                <c:pt idx="3">
                  <c:v>5828320</c:v>
                </c:pt>
                <c:pt idx="4">
                  <c:v>6072987</c:v>
                </c:pt>
                <c:pt idx="5">
                  <c:v>5636742</c:v>
                </c:pt>
                <c:pt idx="6">
                  <c:v>5812294</c:v>
                </c:pt>
                <c:pt idx="7">
                  <c:v>6704689</c:v>
                </c:pt>
                <c:pt idx="8">
                  <c:v>6678425</c:v>
                </c:pt>
                <c:pt idx="9">
                  <c:v>6620254</c:v>
                </c:pt>
                <c:pt idx="10">
                  <c:v>6510853</c:v>
                </c:pt>
                <c:pt idx="11">
                  <c:v>6602226</c:v>
                </c:pt>
                <c:pt idx="12">
                  <c:v>6625203</c:v>
                </c:pt>
                <c:pt idx="13">
                  <c:v>6385557</c:v>
                </c:pt>
                <c:pt idx="14">
                  <c:v>6315145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4DA-4BEB-99D1-A9C996F4FE8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Magazines</c:v>
                </c:pt>
              </c:strCache>
            </c:strRef>
          </c:tx>
          <c:spPr>
            <a:ln w="28575" cap="rnd">
              <a:solidFill>
                <a:srgbClr val="C4122F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4122F"/>
              </a:solidFill>
              <a:ln w="9525">
                <a:noFill/>
              </a:ln>
              <a:effectLst/>
            </c:spPr>
          </c:marker>
          <c:cat>
            <c:strRef>
              <c:f>Sheet1!$A$2:$A$16</c:f>
              <c:strCache>
                <c:ptCount val="15"/>
                <c:pt idx="0">
                  <c:v>Q1 2020</c:v>
                </c:pt>
                <c:pt idx="1">
                  <c:v>Q2 2020</c:v>
                </c:pt>
                <c:pt idx="2">
                  <c:v>Q3 2020</c:v>
                </c:pt>
                <c:pt idx="3">
                  <c:v>Q4 2020</c:v>
                </c:pt>
                <c:pt idx="4">
                  <c:v>Q1 2021</c:v>
                </c:pt>
                <c:pt idx="5">
                  <c:v>Q2 2021</c:v>
                </c:pt>
                <c:pt idx="6">
                  <c:v>Q3 2021</c:v>
                </c:pt>
                <c:pt idx="7">
                  <c:v>Q4 2021</c:v>
                </c:pt>
                <c:pt idx="8">
                  <c:v>Q1 2022</c:v>
                </c:pt>
                <c:pt idx="9">
                  <c:v>Q2 2022</c:v>
                </c:pt>
                <c:pt idx="10">
                  <c:v>Q3 2022</c:v>
                </c:pt>
                <c:pt idx="11">
                  <c:v>Q4 2022</c:v>
                </c:pt>
                <c:pt idx="12">
                  <c:v>Q1 2023</c:v>
                </c:pt>
                <c:pt idx="13">
                  <c:v>Q2 2023</c:v>
                </c:pt>
                <c:pt idx="14">
                  <c:v>Q3 2023</c:v>
                </c:pt>
              </c:strCache>
            </c:strRef>
          </c:cat>
          <c:val>
            <c:numRef>
              <c:f>Sheet1!$D$2:$D$16</c:f>
              <c:numCache>
                <c:formatCode>_ * #\ ##0_ ;_ * \-#\ ##0_ ;_ * "-"??_ ;_ @_ </c:formatCode>
                <c:ptCount val="15"/>
                <c:pt idx="0">
                  <c:v>7652020</c:v>
                </c:pt>
                <c:pt idx="1">
                  <c:v>4532653</c:v>
                </c:pt>
                <c:pt idx="2">
                  <c:v>4625107</c:v>
                </c:pt>
                <c:pt idx="3">
                  <c:v>4382475</c:v>
                </c:pt>
                <c:pt idx="4">
                  <c:v>3629947</c:v>
                </c:pt>
                <c:pt idx="5">
                  <c:v>4029239</c:v>
                </c:pt>
                <c:pt idx="6">
                  <c:v>4447043</c:v>
                </c:pt>
                <c:pt idx="7">
                  <c:v>3815049</c:v>
                </c:pt>
                <c:pt idx="8">
                  <c:v>3370804</c:v>
                </c:pt>
                <c:pt idx="9">
                  <c:v>3518940</c:v>
                </c:pt>
                <c:pt idx="10">
                  <c:v>3247745</c:v>
                </c:pt>
                <c:pt idx="11">
                  <c:v>3553670</c:v>
                </c:pt>
                <c:pt idx="12">
                  <c:v>3233338</c:v>
                </c:pt>
                <c:pt idx="13">
                  <c:v>3002243</c:v>
                </c:pt>
                <c:pt idx="14">
                  <c:v>3023177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4DA-4BEB-99D1-A9C996F4FE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58800"/>
        <c:axId val="757783535"/>
      </c:lineChart>
      <c:catAx>
        <c:axId val="412820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07653119"/>
        <c:crosses val="autoZero"/>
        <c:auto val="1"/>
        <c:lblAlgn val="ctr"/>
        <c:lblOffset val="100"/>
        <c:noMultiLvlLbl val="0"/>
      </c:catAx>
      <c:valAx>
        <c:axId val="1907653119"/>
        <c:scaling>
          <c:orientation val="minMax"/>
          <c:min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2820288"/>
        <c:crosses val="autoZero"/>
        <c:crossBetween val="between"/>
      </c:valAx>
      <c:valAx>
        <c:axId val="757783535"/>
        <c:scaling>
          <c:orientation val="minMax"/>
        </c:scaling>
        <c:delete val="0"/>
        <c:axPos val="r"/>
        <c:numFmt formatCode="_ * #\ ##0_ ;_ * \-#\ ##0_ ;_ * &quot;-&quot;??_ ;_ @_ 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58800"/>
        <c:crosses val="max"/>
        <c:crossBetween val="between"/>
      </c:valAx>
      <c:catAx>
        <c:axId val="134588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57783535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Employed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Sheet1!$A$2:$A$20</c:f>
              <c:strCache>
                <c:ptCount val="19"/>
                <c:pt idx="0">
                  <c:v>Jan 2019</c:v>
                </c:pt>
                <c:pt idx="1">
                  <c:v>Apr 2019</c:v>
                </c:pt>
                <c:pt idx="2">
                  <c:v>Jul 2019</c:v>
                </c:pt>
                <c:pt idx="3">
                  <c:v>Oct 2019</c:v>
                </c:pt>
                <c:pt idx="4">
                  <c:v>Jan 2020</c:v>
                </c:pt>
                <c:pt idx="5">
                  <c:v>Apr 2020</c:v>
                </c:pt>
                <c:pt idx="6">
                  <c:v>Jul 2020</c:v>
                </c:pt>
                <c:pt idx="7">
                  <c:v>Oct 2020</c:v>
                </c:pt>
                <c:pt idx="8">
                  <c:v>Jan 2021</c:v>
                </c:pt>
                <c:pt idx="9">
                  <c:v>Apr 2021</c:v>
                </c:pt>
                <c:pt idx="10">
                  <c:v>Jul 2021</c:v>
                </c:pt>
                <c:pt idx="11">
                  <c:v>Oct 2021</c:v>
                </c:pt>
                <c:pt idx="12">
                  <c:v>Jan 2022</c:v>
                </c:pt>
                <c:pt idx="13">
                  <c:v>Apr 2022</c:v>
                </c:pt>
                <c:pt idx="14">
                  <c:v>Jul 2022</c:v>
                </c:pt>
                <c:pt idx="15">
                  <c:v>Oct 2022</c:v>
                </c:pt>
                <c:pt idx="16">
                  <c:v>Jan 2023</c:v>
                </c:pt>
                <c:pt idx="17">
                  <c:v>Apr 2023</c:v>
                </c:pt>
                <c:pt idx="18">
                  <c:v>Jul 2023</c:v>
                </c:pt>
              </c:strCache>
            </c:strRef>
          </c:cat>
          <c:val>
            <c:numRef>
              <c:f>Sheet1!$B$2:$B$20</c:f>
              <c:numCache>
                <c:formatCode>0.0%</c:formatCode>
                <c:ptCount val="19"/>
                <c:pt idx="0">
                  <c:v>0.42500000000000021</c:v>
                </c:pt>
                <c:pt idx="1">
                  <c:v>0.42400000000000021</c:v>
                </c:pt>
                <c:pt idx="2">
                  <c:v>0.42400000000000021</c:v>
                </c:pt>
                <c:pt idx="3">
                  <c:v>0.42400000000000021</c:v>
                </c:pt>
                <c:pt idx="4">
                  <c:v>0.42300000000000021</c:v>
                </c:pt>
                <c:pt idx="5">
                  <c:v>0.42100000000000021</c:v>
                </c:pt>
                <c:pt idx="6">
                  <c:v>0.36199999999999999</c:v>
                </c:pt>
                <c:pt idx="7">
                  <c:v>0.375</c:v>
                </c:pt>
                <c:pt idx="8">
                  <c:v>0.38200000000000001</c:v>
                </c:pt>
                <c:pt idx="9">
                  <c:v>0.38</c:v>
                </c:pt>
                <c:pt idx="10">
                  <c:v>0.377</c:v>
                </c:pt>
                <c:pt idx="11">
                  <c:v>0.35899999999999999</c:v>
                </c:pt>
                <c:pt idx="12">
                  <c:v>0.36399999999999999</c:v>
                </c:pt>
                <c:pt idx="13">
                  <c:v>0.37200000000000011</c:v>
                </c:pt>
                <c:pt idx="14">
                  <c:v>0.38700000000000001</c:v>
                </c:pt>
                <c:pt idx="15">
                  <c:v>0.39100000000000001</c:v>
                </c:pt>
                <c:pt idx="16">
                  <c:v>0.39400000000000002</c:v>
                </c:pt>
                <c:pt idx="17">
                  <c:v>0.39900000000000002</c:v>
                </c:pt>
                <c:pt idx="18">
                  <c:v>0.40100000000000002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296-4470-ABC4-B67CFF9057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470928"/>
        <c:axId val="2145328255"/>
      </c:line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Unemployed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4122F"/>
              </a:solidFill>
              <a:ln w="9525">
                <a:noFill/>
              </a:ln>
              <a:effectLst/>
            </c:spPr>
          </c:marker>
          <c:cat>
            <c:strRef>
              <c:f>Sheet1!$A$2:$A$20</c:f>
              <c:strCache>
                <c:ptCount val="19"/>
                <c:pt idx="0">
                  <c:v>Jan 2019</c:v>
                </c:pt>
                <c:pt idx="1">
                  <c:v>Apr 2019</c:v>
                </c:pt>
                <c:pt idx="2">
                  <c:v>Jul 2019</c:v>
                </c:pt>
                <c:pt idx="3">
                  <c:v>Oct 2019</c:v>
                </c:pt>
                <c:pt idx="4">
                  <c:v>Jan 2020</c:v>
                </c:pt>
                <c:pt idx="5">
                  <c:v>Apr 2020</c:v>
                </c:pt>
                <c:pt idx="6">
                  <c:v>Jul 2020</c:v>
                </c:pt>
                <c:pt idx="7">
                  <c:v>Oct 2020</c:v>
                </c:pt>
                <c:pt idx="8">
                  <c:v>Jan 2021</c:v>
                </c:pt>
                <c:pt idx="9">
                  <c:v>Apr 2021</c:v>
                </c:pt>
                <c:pt idx="10">
                  <c:v>Jul 2021</c:v>
                </c:pt>
                <c:pt idx="11">
                  <c:v>Oct 2021</c:v>
                </c:pt>
                <c:pt idx="12">
                  <c:v>Jan 2022</c:v>
                </c:pt>
                <c:pt idx="13">
                  <c:v>Apr 2022</c:v>
                </c:pt>
                <c:pt idx="14">
                  <c:v>Jul 2022</c:v>
                </c:pt>
                <c:pt idx="15">
                  <c:v>Oct 2022</c:v>
                </c:pt>
                <c:pt idx="16">
                  <c:v>Jan 2023</c:v>
                </c:pt>
                <c:pt idx="17">
                  <c:v>Apr 2023</c:v>
                </c:pt>
                <c:pt idx="18">
                  <c:v>Jul 2023</c:v>
                </c:pt>
              </c:strCache>
            </c:strRef>
          </c:cat>
          <c:val>
            <c:numRef>
              <c:f>Sheet1!$C$2:$C$20</c:f>
              <c:numCache>
                <c:formatCode>0.0%</c:formatCode>
                <c:ptCount val="19"/>
                <c:pt idx="0">
                  <c:v>0.27600000000000002</c:v>
                </c:pt>
                <c:pt idx="1">
                  <c:v>0.29000000000000009</c:v>
                </c:pt>
                <c:pt idx="2">
                  <c:v>0.29099999999999998</c:v>
                </c:pt>
                <c:pt idx="3">
                  <c:v>0.29099999999999998</c:v>
                </c:pt>
                <c:pt idx="4">
                  <c:v>0.30099999999999999</c:v>
                </c:pt>
                <c:pt idx="5">
                  <c:v>0.23300000000000001</c:v>
                </c:pt>
                <c:pt idx="6">
                  <c:v>0.308</c:v>
                </c:pt>
                <c:pt idx="7">
                  <c:v>0.32500000000000001</c:v>
                </c:pt>
                <c:pt idx="8">
                  <c:v>0.32600000000000001</c:v>
                </c:pt>
                <c:pt idx="9">
                  <c:v>0.34399999999999997</c:v>
                </c:pt>
                <c:pt idx="10">
                  <c:v>0.34899999999999998</c:v>
                </c:pt>
                <c:pt idx="11">
                  <c:v>0.35299999999999998</c:v>
                </c:pt>
                <c:pt idx="12">
                  <c:v>0.34499999999999997</c:v>
                </c:pt>
                <c:pt idx="13">
                  <c:v>0.33900000000000002</c:v>
                </c:pt>
                <c:pt idx="14">
                  <c:v>0.32900000000000001</c:v>
                </c:pt>
                <c:pt idx="15">
                  <c:v>0.32900000000000001</c:v>
                </c:pt>
                <c:pt idx="16">
                  <c:v>0.32700000000000001</c:v>
                </c:pt>
                <c:pt idx="17">
                  <c:v>0.32900000000000001</c:v>
                </c:pt>
                <c:pt idx="18">
                  <c:v>0.32600000000000001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296-4470-ABC4-B67CFF9057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4238160"/>
        <c:axId val="293850512"/>
      </c:lineChart>
      <c:dateAx>
        <c:axId val="5470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45328255"/>
        <c:crossesAt val="0"/>
        <c:auto val="0"/>
        <c:lblOffset val="100"/>
        <c:baseTimeUnit val="days"/>
      </c:dateAx>
      <c:valAx>
        <c:axId val="2145328255"/>
        <c:scaling>
          <c:orientation val="minMax"/>
          <c:min val="0.1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70928"/>
        <c:crosses val="max"/>
        <c:crossBetween val="between"/>
      </c:valAx>
      <c:valAx>
        <c:axId val="293850512"/>
        <c:scaling>
          <c:orientation val="minMax"/>
        </c:scaling>
        <c:delete val="1"/>
        <c:axPos val="r"/>
        <c:numFmt formatCode="0.0%" sourceLinked="1"/>
        <c:majorTickMark val="out"/>
        <c:minorTickMark val="none"/>
        <c:tickLblPos val="nextTo"/>
        <c:crossAx val="294238160"/>
        <c:crosses val="max"/>
        <c:crossBetween val="between"/>
      </c:valAx>
      <c:catAx>
        <c:axId val="2942381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9385051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ZA" dirty="0"/>
              <a:t>Newspapers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Q2 2023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Daily </c:v>
                </c:pt>
                <c:pt idx="1">
                  <c:v>Weekly</c:v>
                </c:pt>
                <c:pt idx="2">
                  <c:v>Weekend</c:v>
                </c:pt>
                <c:pt idx="3">
                  <c:v>Local</c:v>
                </c:pt>
                <c:pt idx="4">
                  <c:v>Free News</c:v>
                </c:pt>
                <c:pt idx="5">
                  <c:v>Hybrid</c:v>
                </c:pt>
                <c:pt idx="6">
                  <c:v>Grassroots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20</c:v>
                </c:pt>
                <c:pt idx="1">
                  <c:v>7</c:v>
                </c:pt>
                <c:pt idx="2">
                  <c:v>18</c:v>
                </c:pt>
                <c:pt idx="3">
                  <c:v>20</c:v>
                </c:pt>
                <c:pt idx="4">
                  <c:v>150</c:v>
                </c:pt>
                <c:pt idx="5">
                  <c:v>12</c:v>
                </c:pt>
                <c:pt idx="6" formatCode="_ * #\ ##0_ ;_ * \-#\ ##0_ ;_ * &quot;-&quot;??_ ;_ @_ 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DF-46E3-BA78-438447E315F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Q3 2023</c:v>
                </c:pt>
              </c:strCache>
            </c:strRef>
          </c:tx>
          <c:spPr>
            <a:solidFill>
              <a:srgbClr val="C4122F"/>
            </a:solidFill>
            <a:ln>
              <a:noFill/>
            </a:ln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Daily </c:v>
                </c:pt>
                <c:pt idx="1">
                  <c:v>Weekly</c:v>
                </c:pt>
                <c:pt idx="2">
                  <c:v>Weekend</c:v>
                </c:pt>
                <c:pt idx="3">
                  <c:v>Local</c:v>
                </c:pt>
                <c:pt idx="4">
                  <c:v>Free News</c:v>
                </c:pt>
                <c:pt idx="5">
                  <c:v>Hybrid</c:v>
                </c:pt>
                <c:pt idx="6">
                  <c:v>Grassroots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19</c:v>
                </c:pt>
                <c:pt idx="1">
                  <c:v>8</c:v>
                </c:pt>
                <c:pt idx="2">
                  <c:v>18</c:v>
                </c:pt>
                <c:pt idx="3">
                  <c:v>19</c:v>
                </c:pt>
                <c:pt idx="4">
                  <c:v>150</c:v>
                </c:pt>
                <c:pt idx="5">
                  <c:v>12</c:v>
                </c:pt>
                <c:pt idx="6" formatCode="_ * #\ ##0_ ;_ * \-#\ ##0_ ;_ * &quot;-&quot;??_ ;_ @_ 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DF-46E3-BA78-438447E315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52329440"/>
        <c:axId val="1128647168"/>
      </c:barChart>
      <c:catAx>
        <c:axId val="2052329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8647168"/>
        <c:crosses val="autoZero"/>
        <c:auto val="1"/>
        <c:lblAlgn val="ctr"/>
        <c:lblOffset val="100"/>
        <c:noMultiLvlLbl val="0"/>
      </c:catAx>
      <c:valAx>
        <c:axId val="1128647168"/>
        <c:scaling>
          <c:orientation val="minMax"/>
          <c:max val="1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2329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ZA" dirty="0"/>
              <a:t>Magazines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Q2 2023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Consumer</c:v>
                </c:pt>
                <c:pt idx="1">
                  <c:v>Custom</c:v>
                </c:pt>
                <c:pt idx="2">
                  <c:v>B2B</c:v>
                </c:pt>
                <c:pt idx="3">
                  <c:v>Free</c:v>
                </c:pt>
                <c:pt idx="4">
                  <c:v>Email Newsletters</c:v>
                </c:pt>
                <c:pt idx="5">
                  <c:v>Digital Mags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 formatCode="_ * #\ ##0_ ;_ * \-#\ ##0_ ;_ * &quot;-&quot;??_ ;_ @_ ">
                  <c:v>51</c:v>
                </c:pt>
                <c:pt idx="1">
                  <c:v>23</c:v>
                </c:pt>
                <c:pt idx="2">
                  <c:v>65</c:v>
                </c:pt>
                <c:pt idx="3">
                  <c:v>9</c:v>
                </c:pt>
                <c:pt idx="4" formatCode="_ * #\ ##0_ ;_ * \-#\ ##0_ ;_ * &quot;-&quot;??_ ;_ @_ ">
                  <c:v>2</c:v>
                </c:pt>
                <c:pt idx="5" formatCode="_ * #\ ##0_ ;_ * \-#\ ##0_ ;_ * &quot;-&quot;??_ ;_ @_ 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73-47D5-994F-3223B3CB629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Q3 2023</c:v>
                </c:pt>
              </c:strCache>
            </c:strRef>
          </c:tx>
          <c:spPr>
            <a:solidFill>
              <a:srgbClr val="C4122F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Consumer</c:v>
                </c:pt>
                <c:pt idx="1">
                  <c:v>Custom</c:v>
                </c:pt>
                <c:pt idx="2">
                  <c:v>B2B</c:v>
                </c:pt>
                <c:pt idx="3">
                  <c:v>Free</c:v>
                </c:pt>
                <c:pt idx="4">
                  <c:v>Email Newsletters</c:v>
                </c:pt>
                <c:pt idx="5">
                  <c:v>Digital Mags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 formatCode="_ * #\ ##0_ ;_ * \-#\ ##0_ ;_ * &quot;-&quot;??_ ;_ @_ ">
                  <c:v>49</c:v>
                </c:pt>
                <c:pt idx="1">
                  <c:v>23</c:v>
                </c:pt>
                <c:pt idx="2">
                  <c:v>65</c:v>
                </c:pt>
                <c:pt idx="3">
                  <c:v>9</c:v>
                </c:pt>
                <c:pt idx="4" formatCode="_ * #\ ##0_ ;_ * \-#\ ##0_ ;_ * &quot;-&quot;??_ ;_ @_ ">
                  <c:v>2</c:v>
                </c:pt>
                <c:pt idx="5" formatCode="_ * #\ ##0_ ;_ * \-#\ ##0_ ;_ * &quot;-&quot;??_ ;_ @_ 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73-47D5-994F-3223B3CB62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52329440"/>
        <c:axId val="1128647168"/>
      </c:barChart>
      <c:catAx>
        <c:axId val="2052329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8647168"/>
        <c:crosses val="autoZero"/>
        <c:auto val="1"/>
        <c:lblAlgn val="ctr"/>
        <c:lblOffset val="100"/>
        <c:noMultiLvlLbl val="0"/>
      </c:catAx>
      <c:valAx>
        <c:axId val="1128647168"/>
        <c:scaling>
          <c:orientation val="minMax"/>
          <c:max val="7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 * #\ ##0_ ;_ * \-#\ ##0_ ;_ * &quot;-&quot;??_ ;_ @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2329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Circulation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CA5-4922-AAF3-61C8C4BC8FB3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8CA5-4922-AAF3-61C8C4BC8FB3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8CA5-4922-AAF3-61C8C4BC8FB3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8CA5-4922-AAF3-61C8C4BC8FB3}"/>
              </c:ext>
            </c:extLst>
          </c:dPt>
          <c:dPt>
            <c:idx val="4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CA5-4922-AAF3-61C8C4BC8FB3}"/>
              </c:ext>
            </c:extLst>
          </c:dPt>
          <c:dPt>
            <c:idx val="5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CA5-4922-AAF3-61C8C4BC8FB3}"/>
              </c:ext>
            </c:extLst>
          </c:dPt>
          <c:dPt>
            <c:idx val="6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8CA5-4922-AAF3-61C8C4BC8FB3}"/>
              </c:ext>
            </c:extLst>
          </c:dPt>
          <c:dPt>
            <c:idx val="7"/>
            <c:invertIfNegative val="0"/>
            <c:bubble3D val="0"/>
            <c:spPr>
              <a:solidFill>
                <a:srgbClr val="FFB9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CA5-4922-AAF3-61C8C4BC8FB3}"/>
              </c:ext>
            </c:extLst>
          </c:dPt>
          <c:dPt>
            <c:idx val="8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8CA5-4922-AAF3-61C8C4BC8FB3}"/>
              </c:ext>
            </c:extLst>
          </c:dPt>
          <c:dPt>
            <c:idx val="9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8CA5-4922-AAF3-61C8C4BC8FB3}"/>
              </c:ext>
            </c:extLst>
          </c:dPt>
          <c:dPt>
            <c:idx val="10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8CA5-4922-AAF3-61C8C4BC8FB3}"/>
              </c:ext>
            </c:extLst>
          </c:dPt>
          <c:dPt>
            <c:idx val="11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8CA5-4922-AAF3-61C8C4BC8FB3}"/>
              </c:ext>
            </c:extLst>
          </c:dPt>
          <c:dPt>
            <c:idx val="12"/>
            <c:invertIfNegative val="0"/>
            <c:bubble3D val="0"/>
            <c:spPr>
              <a:solidFill>
                <a:srgbClr val="C4122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8CA5-4922-AAF3-61C8C4BC8FB3}"/>
              </c:ext>
            </c:extLst>
          </c:dPt>
          <c:dPt>
            <c:idx val="13"/>
            <c:invertIfNegative val="0"/>
            <c:bubble3D val="0"/>
            <c:spPr>
              <a:solidFill>
                <a:srgbClr val="C4122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8CA5-4922-AAF3-61C8C4BC8FB3}"/>
              </c:ext>
            </c:extLst>
          </c:dPt>
          <c:dPt>
            <c:idx val="14"/>
            <c:invertIfNegative val="0"/>
            <c:bubble3D val="0"/>
            <c:spPr>
              <a:solidFill>
                <a:srgbClr val="C4122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2-8CA5-4922-AAF3-61C8C4BC8FB3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C19C8D55-D431-4A4D-8880-362A12590025}" type="CELLRANGE">
                      <a:rPr lang="en-US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8CA5-4922-AAF3-61C8C4BC8FB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D5104F5-54C8-4DDA-BFCF-6FDE06A4CC5E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8CA5-4922-AAF3-61C8C4BC8FB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0FC5CB8-1D34-4D7B-818F-6416D279D460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8CA5-4922-AAF3-61C8C4BC8FB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E8F50C1F-B3BA-4892-B1AF-95DAD495EEEA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8CA5-4922-AAF3-61C8C4BC8FB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99138E6A-0415-43CF-9766-4B2EFB977DAD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8CA5-4922-AAF3-61C8C4BC8FB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2D9F7C57-56B4-4214-89E9-F0081DD7C425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8CA5-4922-AAF3-61C8C4BC8FB3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E0071E90-2905-4028-B1E8-70EF15E3EC3A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8CA5-4922-AAF3-61C8C4BC8FB3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457AAC7E-4A47-4A51-964B-C5863719A3A7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8CA5-4922-AAF3-61C8C4BC8FB3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9B1B603E-88CB-4B29-B9C2-832AC4766F79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8CA5-4922-AAF3-61C8C4BC8FB3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72D4F01E-1AD8-4512-954B-087478032081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8CA5-4922-AAF3-61C8C4BC8FB3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F501F958-6A5F-4DA3-9333-A68FFA2EF0D1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8CA5-4922-AAF3-61C8C4BC8FB3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C8E3A5A8-8179-4DF8-9131-91346B35279E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8CA5-4922-AAF3-61C8C4BC8FB3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C5D0787A-149C-4BC9-B7B4-F2FD98F76742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8CA5-4922-AAF3-61C8C4BC8FB3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5980CAA2-E1EA-4435-BE65-B3C723B893D1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8CA5-4922-AAF3-61C8C4BC8FB3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116B6E0F-2797-41A3-AC41-632902D36196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8CA5-4922-AAF3-61C8C4BC8F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tx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Sheet1!$A$2:$A$16</c:f>
              <c:strCache>
                <c:ptCount val="15"/>
                <c:pt idx="0">
                  <c:v>Q1 '20</c:v>
                </c:pt>
                <c:pt idx="1">
                  <c:v>Q2 '20</c:v>
                </c:pt>
                <c:pt idx="2">
                  <c:v>Q3 '20</c:v>
                </c:pt>
                <c:pt idx="3">
                  <c:v>Q4 '20</c:v>
                </c:pt>
                <c:pt idx="4">
                  <c:v>Q1 '21</c:v>
                </c:pt>
                <c:pt idx="5">
                  <c:v>Q2 '21</c:v>
                </c:pt>
                <c:pt idx="6">
                  <c:v>Q3 '21</c:v>
                </c:pt>
                <c:pt idx="7">
                  <c:v>Q4 '21</c:v>
                </c:pt>
                <c:pt idx="8">
                  <c:v>Q1 '22</c:v>
                </c:pt>
                <c:pt idx="9">
                  <c:v>Q2 '22</c:v>
                </c:pt>
                <c:pt idx="10">
                  <c:v>Q3 '22</c:v>
                </c:pt>
                <c:pt idx="11">
                  <c:v>Q4 '22</c:v>
                </c:pt>
                <c:pt idx="12">
                  <c:v>Q1 '23</c:v>
                </c:pt>
                <c:pt idx="13">
                  <c:v>Q2 '23</c:v>
                </c:pt>
                <c:pt idx="14">
                  <c:v>Q3 '23</c:v>
                </c:pt>
              </c:strCache>
            </c:strRef>
          </c:cat>
          <c:val>
            <c:numRef>
              <c:f>Sheet1!$B$2:$B$16</c:f>
              <c:numCache>
                <c:formatCode>_ * #\ ##0_ ;_ * \-#\ ##0_ ;_ * "-"??_ ;_ @_ </c:formatCode>
                <c:ptCount val="15"/>
                <c:pt idx="0">
                  <c:v>7559280</c:v>
                </c:pt>
                <c:pt idx="1">
                  <c:v>1705348</c:v>
                </c:pt>
                <c:pt idx="2">
                  <c:v>5253671</c:v>
                </c:pt>
                <c:pt idx="3">
                  <c:v>5784741</c:v>
                </c:pt>
                <c:pt idx="4">
                  <c:v>6072987</c:v>
                </c:pt>
                <c:pt idx="5">
                  <c:v>5828320</c:v>
                </c:pt>
                <c:pt idx="6">
                  <c:v>5812294</c:v>
                </c:pt>
                <c:pt idx="7">
                  <c:v>6704689</c:v>
                </c:pt>
                <c:pt idx="8">
                  <c:v>6678425</c:v>
                </c:pt>
                <c:pt idx="9">
                  <c:v>6624795</c:v>
                </c:pt>
                <c:pt idx="10">
                  <c:v>6510853</c:v>
                </c:pt>
                <c:pt idx="11">
                  <c:v>6602226</c:v>
                </c:pt>
                <c:pt idx="12">
                  <c:v>6591314</c:v>
                </c:pt>
                <c:pt idx="13">
                  <c:v>6385557</c:v>
                </c:pt>
                <c:pt idx="14">
                  <c:v>6315145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Sheet1!$C$2:$C$16</c15:f>
                <c15:dlblRangeCache>
                  <c:ptCount val="15"/>
                  <c:pt idx="1">
                    <c:v>-77%</c:v>
                  </c:pt>
                  <c:pt idx="2">
                    <c:v>208%</c:v>
                  </c:pt>
                  <c:pt idx="3">
                    <c:v>10%</c:v>
                  </c:pt>
                  <c:pt idx="4">
                    <c:v>5%</c:v>
                  </c:pt>
                  <c:pt idx="5">
                    <c:v>-4%</c:v>
                  </c:pt>
                  <c:pt idx="6">
                    <c:v>0%</c:v>
                  </c:pt>
                  <c:pt idx="7">
                    <c:v>15%</c:v>
                  </c:pt>
                  <c:pt idx="8">
                    <c:v>0%</c:v>
                  </c:pt>
                  <c:pt idx="9">
                    <c:v>-1%</c:v>
                  </c:pt>
                  <c:pt idx="10">
                    <c:v>-2%</c:v>
                  </c:pt>
                  <c:pt idx="11">
                    <c:v>1%</c:v>
                  </c:pt>
                  <c:pt idx="12">
                    <c:v>0%</c:v>
                  </c:pt>
                  <c:pt idx="13">
                    <c:v>-3%</c:v>
                  </c:pt>
                  <c:pt idx="14">
                    <c:v>-1%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8CA5-4922-AAF3-61C8C4BC8FB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Sheet1!$A$2:$A$16</c:f>
              <c:strCache>
                <c:ptCount val="15"/>
                <c:pt idx="0">
                  <c:v>Q1 '20</c:v>
                </c:pt>
                <c:pt idx="1">
                  <c:v>Q2 '20</c:v>
                </c:pt>
                <c:pt idx="2">
                  <c:v>Q3 '20</c:v>
                </c:pt>
                <c:pt idx="3">
                  <c:v>Q4 '20</c:v>
                </c:pt>
                <c:pt idx="4">
                  <c:v>Q1 '21</c:v>
                </c:pt>
                <c:pt idx="5">
                  <c:v>Q2 '21</c:v>
                </c:pt>
                <c:pt idx="6">
                  <c:v>Q3 '21</c:v>
                </c:pt>
                <c:pt idx="7">
                  <c:v>Q4 '21</c:v>
                </c:pt>
                <c:pt idx="8">
                  <c:v>Q1 '22</c:v>
                </c:pt>
                <c:pt idx="9">
                  <c:v>Q2 '22</c:v>
                </c:pt>
                <c:pt idx="10">
                  <c:v>Q3 '22</c:v>
                </c:pt>
                <c:pt idx="11">
                  <c:v>Q4 '22</c:v>
                </c:pt>
                <c:pt idx="12">
                  <c:v>Q1 '23</c:v>
                </c:pt>
                <c:pt idx="13">
                  <c:v>Q2 '23</c:v>
                </c:pt>
                <c:pt idx="14">
                  <c:v>Q3 '23</c:v>
                </c:pt>
              </c:strCache>
            </c:strRef>
          </c:cat>
          <c:val>
            <c:numRef>
              <c:f>Sheet1!$C$2:$C$16</c:f>
              <c:numCache>
                <c:formatCode>0%</c:formatCode>
                <c:ptCount val="15"/>
                <c:pt idx="1">
                  <c:v>-0.774403382332709</c:v>
                </c:pt>
                <c:pt idx="2">
                  <c:v>2.0807031761259287</c:v>
                </c:pt>
                <c:pt idx="3">
                  <c:v>0.10108550763837321</c:v>
                </c:pt>
                <c:pt idx="4">
                  <c:v>4.9828678587338748E-2</c:v>
                </c:pt>
                <c:pt idx="5">
                  <c:v>-4.028775296242193E-2</c:v>
                </c:pt>
                <c:pt idx="6">
                  <c:v>-2.7496774370658894E-3</c:v>
                </c:pt>
                <c:pt idx="7">
                  <c:v>0.15353576402019575</c:v>
                </c:pt>
                <c:pt idx="8">
                  <c:v>-3.9172585037128282E-3</c:v>
                </c:pt>
                <c:pt idx="9">
                  <c:v>-8.0303364940086386E-3</c:v>
                </c:pt>
                <c:pt idx="10">
                  <c:v>-1.7199324658347948E-2</c:v>
                </c:pt>
                <c:pt idx="11">
                  <c:v>1.4033952233294178E-2</c:v>
                </c:pt>
                <c:pt idx="12">
                  <c:v>-1.6527758970990014E-3</c:v>
                </c:pt>
                <c:pt idx="13">
                  <c:v>-3.1216385685767678E-2</c:v>
                </c:pt>
                <c:pt idx="14">
                  <c:v>-1.1026759294451516E-2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8CA5-4922-AAF3-61C8C4BC8F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3903663"/>
        <c:axId val="1760861440"/>
      </c:barChart>
      <c:catAx>
        <c:axId val="603903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0861440"/>
        <c:crosses val="autoZero"/>
        <c:auto val="1"/>
        <c:lblAlgn val="ctr"/>
        <c:lblOffset val="100"/>
        <c:noMultiLvlLbl val="0"/>
      </c:catAx>
      <c:valAx>
        <c:axId val="176086144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  <a:alpha val="51000"/>
                </a:schemeClr>
              </a:solidFill>
              <a:round/>
            </a:ln>
            <a:effectLst/>
          </c:spPr>
        </c:majorGridlines>
        <c:numFmt formatCode="_ * #\ ##0_ ;_ * \-#\ ##0_ ;_ * &quot;-&quot;??_ ;_ @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3903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Q2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SC Sales</c:v>
                </c:pt>
                <c:pt idx="1">
                  <c:v>Subs</c:v>
                </c:pt>
                <c:pt idx="2">
                  <c:v>Sales &lt;50%</c:v>
                </c:pt>
                <c:pt idx="3">
                  <c:v>PMIE</c:v>
                </c:pt>
                <c:pt idx="4">
                  <c:v>FREE</c:v>
                </c:pt>
                <c:pt idx="5">
                  <c:v>OTHER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0.46201010952646726</c:v>
                </c:pt>
                <c:pt idx="1">
                  <c:v>0.20646154698713154</c:v>
                </c:pt>
                <c:pt idx="2">
                  <c:v>2.5384648878016728E-2</c:v>
                </c:pt>
                <c:pt idx="3">
                  <c:v>6.2260274785954327E-2</c:v>
                </c:pt>
                <c:pt idx="4">
                  <c:v>0.12927052285330895</c:v>
                </c:pt>
                <c:pt idx="5">
                  <c:v>0.11461289696912122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2E-406A-8F26-5E69F757165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Q3</c:v>
                </c:pt>
              </c:strCache>
            </c:strRef>
          </c:tx>
          <c:spPr>
            <a:solidFill>
              <a:srgbClr val="C4122F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11174F3B-7AE3-4553-A2B9-1FF23C6986DF}" type="CELLRANGE">
                      <a:rPr lang="en-US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F32E-406A-8F26-5E69F757165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067B618-6735-4CBC-A752-375BE9F83A09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F32E-406A-8F26-5E69F757165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1AC2B6B9-B6FB-4875-B980-0612B5A95B60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F32E-406A-8F26-5E69F757165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48B040B-6219-40A6-B817-F5D2AA529479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F32E-406A-8F26-5E69F757165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9D96A209-ADD2-4106-82B1-DE835FD44FD8}" type="CELLRANGE">
                      <a:rPr lang="en-ZA"/>
                      <a:pPr/>
                      <a:t>[CELLRANGE]</a:t>
                    </a:fld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F32E-406A-8F26-5E69F757165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endParaRPr lang="en-ZA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F32E-406A-8F26-5E69F75716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SC Sales</c:v>
                </c:pt>
                <c:pt idx="1">
                  <c:v>Subs</c:v>
                </c:pt>
                <c:pt idx="2">
                  <c:v>Sales &lt;50%</c:v>
                </c:pt>
                <c:pt idx="3">
                  <c:v>PMIE</c:v>
                </c:pt>
                <c:pt idx="4">
                  <c:v>FREE</c:v>
                </c:pt>
                <c:pt idx="5">
                  <c:v>OTHER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0.41565877048593719</c:v>
                </c:pt>
                <c:pt idx="1">
                  <c:v>0.22453123881771989</c:v>
                </c:pt>
                <c:pt idx="2">
                  <c:v>2.6631718313891075E-2</c:v>
                </c:pt>
                <c:pt idx="3">
                  <c:v>6.3689794603878913E-2</c:v>
                </c:pt>
                <c:pt idx="4">
                  <c:v>0.13838742574966006</c:v>
                </c:pt>
                <c:pt idx="5">
                  <c:v>0.1311010520289129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Sheet1!$D$2:$D$6</c15:f>
                <c15:dlblRangeCache>
                  <c:ptCount val="5"/>
                  <c:pt idx="0">
                    <c:v>-5%</c:v>
                  </c:pt>
                  <c:pt idx="1">
                    <c:v>2%</c:v>
                  </c:pt>
                  <c:pt idx="2">
                    <c:v>0%</c:v>
                  </c:pt>
                  <c:pt idx="3">
                    <c:v>0%</c:v>
                  </c:pt>
                  <c:pt idx="4">
                    <c:v>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F32E-406A-8F26-5E69F75716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54341872"/>
        <c:axId val="1756307792"/>
      </c:barChart>
      <c:catAx>
        <c:axId val="2054341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6307792"/>
        <c:crosses val="autoZero"/>
        <c:auto val="1"/>
        <c:lblAlgn val="ctr"/>
        <c:lblOffset val="100"/>
        <c:noMultiLvlLbl val="0"/>
      </c:catAx>
      <c:valAx>
        <c:axId val="1756307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4341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A49C66-12E8-45CC-8E15-3FAF080C19B8}" type="doc">
      <dgm:prSet loTypeId="urn:microsoft.com/office/officeart/2005/8/layout/hProcess9" loCatId="process" qsTypeId="urn:microsoft.com/office/officeart/2005/8/quickstyle/simple2" qsCatId="simple" csTypeId="urn:microsoft.com/office/officeart/2005/8/colors/accent1_2" csCatId="accent1" phldr="1"/>
      <dgm:spPr/>
    </dgm:pt>
    <dgm:pt modelId="{5DC334D7-D031-4D7F-B723-D0581E8CEEB1}">
      <dgm:prSet phldrT="[Text]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ZA" dirty="0"/>
            <a:t>30 Jun 23: 412</a:t>
          </a:r>
        </a:p>
      </dgm:t>
    </dgm:pt>
    <dgm:pt modelId="{B20D57CE-7105-4191-88F7-028B4CDC4806}" type="parTrans" cxnId="{7C81EB37-1A9E-4E4F-AE75-B3A0CA0C0314}">
      <dgm:prSet/>
      <dgm:spPr/>
      <dgm:t>
        <a:bodyPr/>
        <a:lstStyle/>
        <a:p>
          <a:endParaRPr lang="en-ZA"/>
        </a:p>
      </dgm:t>
    </dgm:pt>
    <dgm:pt modelId="{928CC369-2C5E-47F6-B67A-0137538C166C}" type="sibTrans" cxnId="{7C81EB37-1A9E-4E4F-AE75-B3A0CA0C0314}">
      <dgm:prSet/>
      <dgm:spPr/>
      <dgm:t>
        <a:bodyPr/>
        <a:lstStyle/>
        <a:p>
          <a:endParaRPr lang="en-ZA"/>
        </a:p>
      </dgm:t>
    </dgm:pt>
    <dgm:pt modelId="{4D835BE0-9FB9-4DCE-B0A7-F3EB40639F28}">
      <dgm:prSet phldrT="[Text]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ZA" dirty="0"/>
            <a:t>30 September 23: 403</a:t>
          </a:r>
        </a:p>
      </dgm:t>
    </dgm:pt>
    <dgm:pt modelId="{9D3ACD0A-AD50-4AD1-8C44-ED56C1103FF5}" type="parTrans" cxnId="{0CEC8D29-49CF-4F8A-BAA3-9A04DEF4D51A}">
      <dgm:prSet/>
      <dgm:spPr/>
      <dgm:t>
        <a:bodyPr/>
        <a:lstStyle/>
        <a:p>
          <a:endParaRPr lang="en-ZA"/>
        </a:p>
      </dgm:t>
    </dgm:pt>
    <dgm:pt modelId="{25553F14-1BBB-4EBD-95BC-3AB5BCCE8A92}" type="sibTrans" cxnId="{0CEC8D29-49CF-4F8A-BAA3-9A04DEF4D51A}">
      <dgm:prSet/>
      <dgm:spPr/>
      <dgm:t>
        <a:bodyPr/>
        <a:lstStyle/>
        <a:p>
          <a:endParaRPr lang="en-ZA"/>
        </a:p>
      </dgm:t>
    </dgm:pt>
    <dgm:pt modelId="{E9C5B5FE-6F18-493F-9C99-FA284DCADF47}">
      <dgm:prSet phldrT="[Text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ZA" sz="2000" b="1" dirty="0"/>
            <a:t>ABC Members:</a:t>
          </a:r>
        </a:p>
      </dgm:t>
    </dgm:pt>
    <dgm:pt modelId="{AF885BFF-D89F-4B0A-9501-3B2B3C60D901}" type="parTrans" cxnId="{0D63F00F-AA30-44F4-B694-3F77EE16FCFB}">
      <dgm:prSet/>
      <dgm:spPr/>
      <dgm:t>
        <a:bodyPr/>
        <a:lstStyle/>
        <a:p>
          <a:endParaRPr lang="en-ZA"/>
        </a:p>
      </dgm:t>
    </dgm:pt>
    <dgm:pt modelId="{F343E9AE-87B8-4C14-BA83-265DFE373688}" type="sibTrans" cxnId="{0D63F00F-AA30-44F4-B694-3F77EE16FCFB}">
      <dgm:prSet/>
      <dgm:spPr/>
      <dgm:t>
        <a:bodyPr/>
        <a:lstStyle/>
        <a:p>
          <a:endParaRPr lang="en-ZA"/>
        </a:p>
      </dgm:t>
    </dgm:pt>
    <dgm:pt modelId="{8A817046-525C-4670-A60B-C60A471D1EA7}" type="pres">
      <dgm:prSet presAssocID="{1FA49C66-12E8-45CC-8E15-3FAF080C19B8}" presName="CompostProcess" presStyleCnt="0">
        <dgm:presLayoutVars>
          <dgm:dir/>
          <dgm:resizeHandles val="exact"/>
        </dgm:presLayoutVars>
      </dgm:prSet>
      <dgm:spPr/>
    </dgm:pt>
    <dgm:pt modelId="{D11AF423-3132-46C7-968A-DF88FA0E3AC4}" type="pres">
      <dgm:prSet presAssocID="{1FA49C66-12E8-45CC-8E15-3FAF080C19B8}" presName="arrow" presStyleLbl="bgShp" presStyleIdx="0" presStyleCnt="1"/>
      <dgm:spPr>
        <a:solidFill>
          <a:srgbClr val="C4122F"/>
        </a:solidFill>
      </dgm:spPr>
    </dgm:pt>
    <dgm:pt modelId="{9ECEF175-04B2-4750-B72C-47FDCC4EAD41}" type="pres">
      <dgm:prSet presAssocID="{1FA49C66-12E8-45CC-8E15-3FAF080C19B8}" presName="linearProcess" presStyleCnt="0"/>
      <dgm:spPr/>
    </dgm:pt>
    <dgm:pt modelId="{E4650697-131F-4424-8CE2-AC2441F624DF}" type="pres">
      <dgm:prSet presAssocID="{E9C5B5FE-6F18-493F-9C99-FA284DCADF47}" presName="textNode" presStyleLbl="node1" presStyleIdx="0" presStyleCnt="3">
        <dgm:presLayoutVars>
          <dgm:bulletEnabled val="1"/>
        </dgm:presLayoutVars>
      </dgm:prSet>
      <dgm:spPr/>
    </dgm:pt>
    <dgm:pt modelId="{DE291AA2-83E0-4027-A087-A9A9C2CA8AC9}" type="pres">
      <dgm:prSet presAssocID="{F343E9AE-87B8-4C14-BA83-265DFE373688}" presName="sibTrans" presStyleCnt="0"/>
      <dgm:spPr/>
    </dgm:pt>
    <dgm:pt modelId="{B9725724-B646-4A1D-85D4-F0B2A8BE387B}" type="pres">
      <dgm:prSet presAssocID="{5DC334D7-D031-4D7F-B723-D0581E8CEEB1}" presName="textNode" presStyleLbl="node1" presStyleIdx="1" presStyleCnt="3">
        <dgm:presLayoutVars>
          <dgm:bulletEnabled val="1"/>
        </dgm:presLayoutVars>
      </dgm:prSet>
      <dgm:spPr/>
    </dgm:pt>
    <dgm:pt modelId="{7260C350-DDB4-4AA8-AF7A-ED4C97DE76CF}" type="pres">
      <dgm:prSet presAssocID="{928CC369-2C5E-47F6-B67A-0137538C166C}" presName="sibTrans" presStyleCnt="0"/>
      <dgm:spPr/>
    </dgm:pt>
    <dgm:pt modelId="{9627345D-B663-4A43-AA42-32168030DA2A}" type="pres">
      <dgm:prSet presAssocID="{4D835BE0-9FB9-4DCE-B0A7-F3EB40639F28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BA71840E-DC94-42BE-8E91-4268C66076BB}" type="presOf" srcId="{1FA49C66-12E8-45CC-8E15-3FAF080C19B8}" destId="{8A817046-525C-4670-A60B-C60A471D1EA7}" srcOrd="0" destOrd="0" presId="urn:microsoft.com/office/officeart/2005/8/layout/hProcess9"/>
    <dgm:cxn modelId="{0D63F00F-AA30-44F4-B694-3F77EE16FCFB}" srcId="{1FA49C66-12E8-45CC-8E15-3FAF080C19B8}" destId="{E9C5B5FE-6F18-493F-9C99-FA284DCADF47}" srcOrd="0" destOrd="0" parTransId="{AF885BFF-D89F-4B0A-9501-3B2B3C60D901}" sibTransId="{F343E9AE-87B8-4C14-BA83-265DFE373688}"/>
    <dgm:cxn modelId="{0CEC8D29-49CF-4F8A-BAA3-9A04DEF4D51A}" srcId="{1FA49C66-12E8-45CC-8E15-3FAF080C19B8}" destId="{4D835BE0-9FB9-4DCE-B0A7-F3EB40639F28}" srcOrd="2" destOrd="0" parTransId="{9D3ACD0A-AD50-4AD1-8C44-ED56C1103FF5}" sibTransId="{25553F14-1BBB-4EBD-95BC-3AB5BCCE8A92}"/>
    <dgm:cxn modelId="{7C81EB37-1A9E-4E4F-AE75-B3A0CA0C0314}" srcId="{1FA49C66-12E8-45CC-8E15-3FAF080C19B8}" destId="{5DC334D7-D031-4D7F-B723-D0581E8CEEB1}" srcOrd="1" destOrd="0" parTransId="{B20D57CE-7105-4191-88F7-028B4CDC4806}" sibTransId="{928CC369-2C5E-47F6-B67A-0137538C166C}"/>
    <dgm:cxn modelId="{16BC9D5D-FA83-4A7F-A8CA-0F18A4301F64}" type="presOf" srcId="{5DC334D7-D031-4D7F-B723-D0581E8CEEB1}" destId="{B9725724-B646-4A1D-85D4-F0B2A8BE387B}" srcOrd="0" destOrd="0" presId="urn:microsoft.com/office/officeart/2005/8/layout/hProcess9"/>
    <dgm:cxn modelId="{71E0D04A-A8C7-4F89-A336-436238CF43E5}" type="presOf" srcId="{E9C5B5FE-6F18-493F-9C99-FA284DCADF47}" destId="{E4650697-131F-4424-8CE2-AC2441F624DF}" srcOrd="0" destOrd="0" presId="urn:microsoft.com/office/officeart/2005/8/layout/hProcess9"/>
    <dgm:cxn modelId="{C3B5E19A-F961-4911-904B-07FB01D67DEE}" type="presOf" srcId="{4D835BE0-9FB9-4DCE-B0A7-F3EB40639F28}" destId="{9627345D-B663-4A43-AA42-32168030DA2A}" srcOrd="0" destOrd="0" presId="urn:microsoft.com/office/officeart/2005/8/layout/hProcess9"/>
    <dgm:cxn modelId="{DF1F0959-863B-483E-8D5F-534EF44DD592}" type="presParOf" srcId="{8A817046-525C-4670-A60B-C60A471D1EA7}" destId="{D11AF423-3132-46C7-968A-DF88FA0E3AC4}" srcOrd="0" destOrd="0" presId="urn:microsoft.com/office/officeart/2005/8/layout/hProcess9"/>
    <dgm:cxn modelId="{3F2F2855-37FE-43D7-AFB1-9D518BA8873F}" type="presParOf" srcId="{8A817046-525C-4670-A60B-C60A471D1EA7}" destId="{9ECEF175-04B2-4750-B72C-47FDCC4EAD41}" srcOrd="1" destOrd="0" presId="urn:microsoft.com/office/officeart/2005/8/layout/hProcess9"/>
    <dgm:cxn modelId="{384FCDA1-9513-44BD-9856-6A88D22DB9BB}" type="presParOf" srcId="{9ECEF175-04B2-4750-B72C-47FDCC4EAD41}" destId="{E4650697-131F-4424-8CE2-AC2441F624DF}" srcOrd="0" destOrd="0" presId="urn:microsoft.com/office/officeart/2005/8/layout/hProcess9"/>
    <dgm:cxn modelId="{8BA0AEED-A3F6-49C6-BCF0-B4F87E3D5ACC}" type="presParOf" srcId="{9ECEF175-04B2-4750-B72C-47FDCC4EAD41}" destId="{DE291AA2-83E0-4027-A087-A9A9C2CA8AC9}" srcOrd="1" destOrd="0" presId="urn:microsoft.com/office/officeart/2005/8/layout/hProcess9"/>
    <dgm:cxn modelId="{897C9AB7-0599-4C10-B7B2-472B6B4AA5CD}" type="presParOf" srcId="{9ECEF175-04B2-4750-B72C-47FDCC4EAD41}" destId="{B9725724-B646-4A1D-85D4-F0B2A8BE387B}" srcOrd="2" destOrd="0" presId="urn:microsoft.com/office/officeart/2005/8/layout/hProcess9"/>
    <dgm:cxn modelId="{D9E8612F-A249-4814-A50F-E70B40ED3670}" type="presParOf" srcId="{9ECEF175-04B2-4750-B72C-47FDCC4EAD41}" destId="{7260C350-DDB4-4AA8-AF7A-ED4C97DE76CF}" srcOrd="3" destOrd="0" presId="urn:microsoft.com/office/officeart/2005/8/layout/hProcess9"/>
    <dgm:cxn modelId="{428A86C1-79CE-4405-86B5-2A6CA731A7BE}" type="presParOf" srcId="{9ECEF175-04B2-4750-B72C-47FDCC4EAD41}" destId="{9627345D-B663-4A43-AA42-32168030DA2A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1AF423-3132-46C7-968A-DF88FA0E3AC4}">
      <dsp:nvSpPr>
        <dsp:cNvPr id="0" name=""/>
        <dsp:cNvSpPr/>
      </dsp:nvSpPr>
      <dsp:spPr>
        <a:xfrm>
          <a:off x="573677" y="0"/>
          <a:ext cx="6501674" cy="1000274"/>
        </a:xfrm>
        <a:prstGeom prst="rightArrow">
          <a:avLst/>
        </a:prstGeom>
        <a:solidFill>
          <a:srgbClr val="C4122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650697-131F-4424-8CE2-AC2441F624DF}">
      <dsp:nvSpPr>
        <dsp:cNvPr id="0" name=""/>
        <dsp:cNvSpPr/>
      </dsp:nvSpPr>
      <dsp:spPr>
        <a:xfrm>
          <a:off x="212327" y="300082"/>
          <a:ext cx="2294708" cy="400109"/>
        </a:xfrm>
        <a:prstGeom prst="roundRect">
          <a:avLst/>
        </a:prstGeom>
        <a:solidFill>
          <a:schemeClr val="bg1">
            <a:lumMod val="6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b="1" kern="1200" dirty="0"/>
            <a:t>ABC Members:</a:t>
          </a:r>
        </a:p>
      </dsp:txBody>
      <dsp:txXfrm>
        <a:off x="231859" y="319614"/>
        <a:ext cx="2255644" cy="361045"/>
      </dsp:txXfrm>
    </dsp:sp>
    <dsp:sp modelId="{B9725724-B646-4A1D-85D4-F0B2A8BE387B}">
      <dsp:nvSpPr>
        <dsp:cNvPr id="0" name=""/>
        <dsp:cNvSpPr/>
      </dsp:nvSpPr>
      <dsp:spPr>
        <a:xfrm>
          <a:off x="2677160" y="300082"/>
          <a:ext cx="2294708" cy="400109"/>
        </a:xfrm>
        <a:prstGeom prst="roundRect">
          <a:avLst/>
        </a:prstGeom>
        <a:solidFill>
          <a:schemeClr val="bg1">
            <a:lumMod val="6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600" kern="1200" dirty="0"/>
            <a:t>30 Jun 23: 412</a:t>
          </a:r>
        </a:p>
      </dsp:txBody>
      <dsp:txXfrm>
        <a:off x="2696692" y="319614"/>
        <a:ext cx="2255644" cy="361045"/>
      </dsp:txXfrm>
    </dsp:sp>
    <dsp:sp modelId="{9627345D-B663-4A43-AA42-32168030DA2A}">
      <dsp:nvSpPr>
        <dsp:cNvPr id="0" name=""/>
        <dsp:cNvSpPr/>
      </dsp:nvSpPr>
      <dsp:spPr>
        <a:xfrm>
          <a:off x="5141992" y="300082"/>
          <a:ext cx="2294708" cy="400109"/>
        </a:xfrm>
        <a:prstGeom prst="roundRect">
          <a:avLst/>
        </a:prstGeom>
        <a:solidFill>
          <a:schemeClr val="bg1">
            <a:lumMod val="6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600" kern="1200" dirty="0"/>
            <a:t>30 September 23: 403</a:t>
          </a:r>
        </a:p>
      </dsp:txBody>
      <dsp:txXfrm>
        <a:off x="5161524" y="319614"/>
        <a:ext cx="2255644" cy="3610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04F4F9-9FFD-4FBA-BBB8-F983FCCA0AC7}" type="datetimeFigureOut">
              <a:rPr lang="en-ZA" smtClean="0"/>
              <a:t>2023/11/20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5FA246-6233-4F33-8B79-265FDC92D65D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036088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fuel price has increased 52% from Jan 2020 to Nov 23</a:t>
            </a:r>
          </a:p>
          <a:p>
            <a:endParaRPr lang="en-ZA" dirty="0"/>
          </a:p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E42621-4F42-40D3-8BE5-4EA3BFCB64AD}" type="slidenum">
              <a:rPr lang="en-ZA" smtClean="0"/>
              <a:t>3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5406412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5FA246-6233-4F33-8B79-265FDC92D65D}" type="slidenum">
              <a:rPr lang="en-ZA" smtClean="0"/>
              <a:t>13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343264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5FA246-6233-4F33-8B79-265FDC92D65D}" type="slidenum">
              <a:rPr lang="en-ZA" smtClean="0"/>
              <a:t>16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30836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E42621-4F42-40D3-8BE5-4EA3BFCB64AD}" type="slidenum">
              <a:rPr lang="en-ZA" smtClean="0"/>
              <a:t>4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38826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5FA246-6233-4F33-8B79-265FDC92D65D}" type="slidenum">
              <a:rPr lang="en-ZA" smtClean="0"/>
              <a:t>6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800990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5FA246-6233-4F33-8B79-265FDC92D65D}" type="slidenum">
              <a:rPr lang="en-ZA" smtClean="0"/>
              <a:t>7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84726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5FA246-6233-4F33-8B79-265FDC92D65D}" type="slidenum">
              <a:rPr lang="en-ZA" smtClean="0"/>
              <a:t>8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07281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5FA246-6233-4F33-8B79-265FDC92D65D}" type="slidenum">
              <a:rPr lang="en-ZA" smtClean="0"/>
              <a:t>9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406028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5FA246-6233-4F33-8B79-265FDC92D65D}" type="slidenum">
              <a:rPr lang="en-ZA" smtClean="0"/>
              <a:t>10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9904893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5FA246-6233-4F33-8B79-265FDC92D65D}" type="slidenum">
              <a:rPr lang="en-ZA" smtClean="0"/>
              <a:t>11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714852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5FA246-6233-4F33-8B79-265FDC92D65D}" type="slidenum">
              <a:rPr lang="en-ZA" smtClean="0"/>
              <a:t>12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16691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ECD9A-BB4D-C4FF-BB7B-668DF16D8F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B77323-A849-0309-5DEB-47432DA7B2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3C4A5F-33B5-DA8E-85D1-EFF43FDB7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67576-DA1C-45F8-86E2-1D68C44865B8}" type="datetimeFigureOut">
              <a:rPr lang="en-ZA" smtClean="0"/>
              <a:t>2023/11/20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B20717-C130-3484-1B1C-969D53CDE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88EA1D-BE23-DA37-6F8D-033DDB599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AA73D-6201-4076-A0EA-9C33ED3E9A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16953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D0F28-DEF9-CA19-64C2-B1672A4F3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1CBC30-3C6C-2287-3028-70332124B1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486CEF-7D13-8F21-1889-E6BE7AA52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67576-DA1C-45F8-86E2-1D68C44865B8}" type="datetimeFigureOut">
              <a:rPr lang="en-ZA" smtClean="0"/>
              <a:t>2023/11/20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C0E935-FD8F-81B2-931A-5DD38FE3C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1B8004-4389-AF84-FD05-FAD0D5000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AA73D-6201-4076-A0EA-9C33ED3E9A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41466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94B1EE-AB90-85F4-37CB-5A63A64884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A82FBA-0173-1C49-A593-C32D60FCA4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05EF6A-66EC-4BE4-6C4B-57E09D754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67576-DA1C-45F8-86E2-1D68C44865B8}" type="datetimeFigureOut">
              <a:rPr lang="en-ZA" smtClean="0"/>
              <a:t>2023/11/20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B8B1FA-DF23-33D7-6276-F4C3BBAE3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53E34F-012E-1651-9950-2705A82BE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AA73D-6201-4076-A0EA-9C33ED3E9A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18728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068D5-6F01-5380-EA5B-2EDCC29B8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58D47-1A09-FBB9-069E-D915D26486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D1E52E-3D23-C03A-402B-4D943B5CB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67576-DA1C-45F8-86E2-1D68C44865B8}" type="datetimeFigureOut">
              <a:rPr lang="en-ZA" smtClean="0"/>
              <a:t>2023/11/20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D81161-26E2-CDA9-D133-BEBD5DFC8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01A575-37AE-50D5-9EEF-54D2126A0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AA73D-6201-4076-A0EA-9C33ED3E9A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40730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9469F-03DF-CE6F-2BEC-04272D242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BA53E0-4F96-D5D4-7F7A-B53BE349E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E1A806-3AD4-30AC-2B96-FA2CF8D2D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67576-DA1C-45F8-86E2-1D68C44865B8}" type="datetimeFigureOut">
              <a:rPr lang="en-ZA" smtClean="0"/>
              <a:t>2023/11/20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202B51-4366-BED8-A26B-DD216A945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BF1AC7-F5C1-C318-2E0E-AAE102DDD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AA73D-6201-4076-A0EA-9C33ED3E9A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841741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BB99D-8229-BF34-0B33-91A759100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BDDC4C-B644-A4BE-8C43-E04A1A6B4A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9B6450-86C6-EE4C-10F0-22BB276651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CAF38E-789F-8690-7FBA-7730B22F7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67576-DA1C-45F8-86E2-1D68C44865B8}" type="datetimeFigureOut">
              <a:rPr lang="en-ZA" smtClean="0"/>
              <a:t>2023/11/20</a:t>
            </a:fld>
            <a:endParaRPr lang="en-Z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8147A-5BD3-DE50-6943-A3ADF1466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69BEE1-9019-91C8-BEC6-15F411E31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AA73D-6201-4076-A0EA-9C33ED3E9A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79589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F731-AEBF-F1FB-B7B2-180D62594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87350B-2432-D2AC-22E5-D6CA6B76EB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602213-5B33-5746-C807-ACED55E030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2A7CE3-71C7-1042-F561-0F53E6C8F9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13774D-378A-EE08-0F4D-B48A903CC1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24E361-E0DE-563C-C1B4-FB2638C8B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67576-DA1C-45F8-86E2-1D68C44865B8}" type="datetimeFigureOut">
              <a:rPr lang="en-ZA" smtClean="0"/>
              <a:t>2023/11/20</a:t>
            </a:fld>
            <a:endParaRPr lang="en-ZA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C061B2-7153-8B5F-C070-33D79134F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B072BC-7768-4F63-F9B8-5EF25C162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AA73D-6201-4076-A0EA-9C33ED3E9A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635959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18327-BB86-E91F-31A0-B99B5BF21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8161C8-6445-CCD5-CF72-C677396B6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67576-DA1C-45F8-86E2-1D68C44865B8}" type="datetimeFigureOut">
              <a:rPr lang="en-ZA" smtClean="0"/>
              <a:t>2023/11/20</a:t>
            </a:fld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B307F1-11D9-F628-28CE-9ECE9DFCF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A95765-40CC-76B5-E251-241F81C26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AA73D-6201-4076-A0EA-9C33ED3E9A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096969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DA12C1-9E6B-5784-06DB-0BE19A4E0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67576-DA1C-45F8-86E2-1D68C44865B8}" type="datetimeFigureOut">
              <a:rPr lang="en-ZA" smtClean="0"/>
              <a:t>2023/11/20</a:t>
            </a:fld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C959CC-E511-B04E-D7F4-0C8D0B630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31D5BD-6FA8-F107-BB4C-D99A178F4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AA73D-6201-4076-A0EA-9C33ED3E9A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474665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EAC01-1967-56E4-0D1D-0AAE5F440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F3BBCB-F838-1427-432C-5FEACB60E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99A3AA-E0D5-C34E-37E7-561FE0924D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76067E-054E-8DFA-29F7-34C1C3C96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67576-DA1C-45F8-86E2-1D68C44865B8}" type="datetimeFigureOut">
              <a:rPr lang="en-ZA" smtClean="0"/>
              <a:t>2023/11/20</a:t>
            </a:fld>
            <a:endParaRPr lang="en-Z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826375-C5A0-AE58-4BFB-8477EE781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61D3A5-1106-93D9-6ED0-741F3AA08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AA73D-6201-4076-A0EA-9C33ED3E9A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61692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9FFBF-CCEA-3919-DE7C-904D4F5C7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F99821-3A8F-EA2D-222E-C81E47FE09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FD36DE-7955-D118-4704-D3D6BA6163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A80C0D-97B1-82B1-9E83-3969E1EF0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67576-DA1C-45F8-86E2-1D68C44865B8}" type="datetimeFigureOut">
              <a:rPr lang="en-ZA" smtClean="0"/>
              <a:t>2023/11/20</a:t>
            </a:fld>
            <a:endParaRPr lang="en-Z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A98086-FBF3-8103-396F-34CEC8A50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4CF44C-AE71-0C46-3D69-32094350F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AA73D-6201-4076-A0EA-9C33ED3E9A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44112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003F58-F707-A583-FA81-A65014967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46460D-E83E-B9A0-E147-3C6B8B67CA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96B14E-ED4B-89E3-E3D1-CEE2416809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67576-DA1C-45F8-86E2-1D68C44865B8}" type="datetimeFigureOut">
              <a:rPr lang="en-ZA" smtClean="0"/>
              <a:t>2023/11/20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51604-09D4-1C16-B8CA-55599B0252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E9760C-BB9C-1B24-CF02-FDE9C176D1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AA73D-6201-4076-A0EA-9C33ED3E9A4A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31005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7.xml"/><Relationship Id="rId5" Type="http://schemas.openxmlformats.org/officeDocument/2006/relationships/image" Target="../media/image4.png"/><Relationship Id="rId4" Type="http://schemas.openxmlformats.org/officeDocument/2006/relationships/chart" Target="../charts/char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9.xml"/><Relationship Id="rId5" Type="http://schemas.openxmlformats.org/officeDocument/2006/relationships/image" Target="../media/image4.png"/><Relationship Id="rId4" Type="http://schemas.openxmlformats.org/officeDocument/2006/relationships/chart" Target="../charts/char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1.xml"/><Relationship Id="rId5" Type="http://schemas.openxmlformats.org/officeDocument/2006/relationships/image" Target="../media/image4.png"/><Relationship Id="rId4" Type="http://schemas.openxmlformats.org/officeDocument/2006/relationships/chart" Target="../charts/char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3.xml"/><Relationship Id="rId5" Type="http://schemas.openxmlformats.org/officeDocument/2006/relationships/chart" Target="../charts/chart2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5.xml"/><Relationship Id="rId4" Type="http://schemas.openxmlformats.org/officeDocument/2006/relationships/chart" Target="../charts/char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7.xml"/><Relationship Id="rId4" Type="http://schemas.openxmlformats.org/officeDocument/2006/relationships/chart" Target="../charts/chart2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chart" Target="../charts/char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9.xml"/><Relationship Id="rId5" Type="http://schemas.openxmlformats.org/officeDocument/2006/relationships/image" Target="../media/image4.png"/><Relationship Id="rId4" Type="http://schemas.openxmlformats.org/officeDocument/2006/relationships/chart" Target="../charts/char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1.xml"/><Relationship Id="rId5" Type="http://schemas.openxmlformats.org/officeDocument/2006/relationships/image" Target="../media/image4.png"/><Relationship Id="rId4" Type="http://schemas.openxmlformats.org/officeDocument/2006/relationships/chart" Target="../charts/char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9F8B9C7-9360-1541-BEBC-4AD163AF45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725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405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375BD3-ACF1-07DD-00CC-E4DA5951C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08" y="0"/>
            <a:ext cx="12218423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36E0BB6-4CF4-E9DC-5EA8-69AD14DF3835}"/>
              </a:ext>
            </a:extLst>
          </p:cNvPr>
          <p:cNvSpPr txBox="1"/>
          <p:nvPr/>
        </p:nvSpPr>
        <p:spPr>
          <a:xfrm>
            <a:off x="207180" y="272263"/>
            <a:ext cx="11825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entury Gothic" panose="020B0502020202020204" pitchFamily="34" charset="0"/>
              </a:rPr>
              <a:t>FREE NEWSPAPER OVERVIEW</a:t>
            </a:r>
            <a:endParaRPr lang="en-ZA" sz="3600" b="1" dirty="0">
              <a:latin typeface="Century Gothic" panose="020B0502020202020204" pitchFamily="34" charset="0"/>
            </a:endParaRPr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8504A1C9-C803-37CC-532D-38C3BAA420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1156601"/>
              </p:ext>
            </p:extLst>
          </p:nvPr>
        </p:nvGraphicFramePr>
        <p:xfrm>
          <a:off x="343930" y="4026543"/>
          <a:ext cx="11504139" cy="2227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61B920BE-817E-4CEB-8C6D-E1922C5593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405157"/>
              </p:ext>
            </p:extLst>
          </p:nvPr>
        </p:nvGraphicFramePr>
        <p:xfrm>
          <a:off x="1146622" y="3720709"/>
          <a:ext cx="10597582" cy="2462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9659">
                  <a:extLst>
                    <a:ext uri="{9D8B030D-6E8A-4147-A177-3AD203B41FA5}">
                      <a16:colId xmlns:a16="http://schemas.microsoft.com/office/drawing/2014/main" val="1506330886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747337364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619240127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4175038725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920338794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293610974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3800837372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2965465269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2639940518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2051579935"/>
                    </a:ext>
                  </a:extLst>
                </a:gridCol>
                <a:gridCol w="708902">
                  <a:extLst>
                    <a:ext uri="{9D8B030D-6E8A-4147-A177-3AD203B41FA5}">
                      <a16:colId xmlns:a16="http://schemas.microsoft.com/office/drawing/2014/main" val="265395804"/>
                    </a:ext>
                  </a:extLst>
                </a:gridCol>
                <a:gridCol w="659130">
                  <a:extLst>
                    <a:ext uri="{9D8B030D-6E8A-4147-A177-3AD203B41FA5}">
                      <a16:colId xmlns:a16="http://schemas.microsoft.com/office/drawing/2014/main" val="1807588406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2275870889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2782998005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1154967402"/>
                    </a:ext>
                  </a:extLst>
                </a:gridCol>
              </a:tblGrid>
              <a:tr h="246221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5 593 840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1 659 002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4 256 471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4 573 224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4 804 969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4 381 646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4 618 015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5 556 245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5 552 254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5 529 036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5 437 775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5 570 693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5 631 570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5 434 637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5 390 665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4643813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F637CD2E-83C7-2F5E-5913-F5742B93492A}"/>
              </a:ext>
            </a:extLst>
          </p:cNvPr>
          <p:cNvSpPr txBox="1"/>
          <p:nvPr/>
        </p:nvSpPr>
        <p:spPr>
          <a:xfrm>
            <a:off x="1387184" y="6172858"/>
            <a:ext cx="10116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                        75,33%                     76,55%	                                                   24,49%                      23,26%	                                                         0,18%       0,19% 	</a:t>
            </a:r>
            <a:endParaRPr lang="en-ZA" sz="1000" dirty="0"/>
          </a:p>
        </p:txBody>
      </p:sp>
      <p:pic>
        <p:nvPicPr>
          <p:cNvPr id="4" name="Picture 3" descr="A close up of a virus&#10;&#10;Description automatically generated">
            <a:extLst>
              <a:ext uri="{FF2B5EF4-FFF2-40B4-BE49-F238E27FC236}">
                <a16:creationId xmlns:a16="http://schemas.microsoft.com/office/drawing/2014/main" id="{7369034A-EB00-3CFB-8770-CD06DC090C9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354" y="870419"/>
            <a:ext cx="1822571" cy="1822571"/>
          </a:xfrm>
          <a:prstGeom prst="rect">
            <a:avLst/>
          </a:prstGeom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1FFEB8BD-4459-A3DC-4624-F8BFDED3A6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7408166"/>
              </p:ext>
            </p:extLst>
          </p:nvPr>
        </p:nvGraphicFramePr>
        <p:xfrm>
          <a:off x="343929" y="646852"/>
          <a:ext cx="11504140" cy="3073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82825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9" grpId="0">
        <p:bldAsOne/>
      </p:bldGraphic>
      <p:bldP spid="23" grpId="0"/>
      <p:bldGraphic spid="5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375BD3-ACF1-07DD-00CC-E4DA5951C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08" y="0"/>
            <a:ext cx="12218423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36E0BB6-4CF4-E9DC-5EA8-69AD14DF3835}"/>
              </a:ext>
            </a:extLst>
          </p:cNvPr>
          <p:cNvSpPr txBox="1"/>
          <p:nvPr/>
        </p:nvSpPr>
        <p:spPr>
          <a:xfrm>
            <a:off x="207180" y="272263"/>
            <a:ext cx="11825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entury Gothic" panose="020B0502020202020204" pitchFamily="34" charset="0"/>
              </a:rPr>
              <a:t>LOCAL NEWSPAPER OVERVIEW</a:t>
            </a:r>
            <a:endParaRPr lang="en-ZA" sz="3600" b="1" dirty="0">
              <a:latin typeface="Century Gothic" panose="020B0502020202020204" pitchFamily="34" charset="0"/>
            </a:endParaRPr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8504A1C9-C803-37CC-532D-38C3BAA420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8527926"/>
              </p:ext>
            </p:extLst>
          </p:nvPr>
        </p:nvGraphicFramePr>
        <p:xfrm>
          <a:off x="343930" y="4026543"/>
          <a:ext cx="11504139" cy="2227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61B920BE-817E-4CEB-8C6D-E1922C5593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2723542"/>
              </p:ext>
            </p:extLst>
          </p:nvPr>
        </p:nvGraphicFramePr>
        <p:xfrm>
          <a:off x="1106866" y="3727260"/>
          <a:ext cx="1059758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9659">
                  <a:extLst>
                    <a:ext uri="{9D8B030D-6E8A-4147-A177-3AD203B41FA5}">
                      <a16:colId xmlns:a16="http://schemas.microsoft.com/office/drawing/2014/main" val="1506330886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747337364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619240127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4175038725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920338794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293610974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3800837372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2965465269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2639940518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2051579935"/>
                    </a:ext>
                  </a:extLst>
                </a:gridCol>
                <a:gridCol w="708902">
                  <a:extLst>
                    <a:ext uri="{9D8B030D-6E8A-4147-A177-3AD203B41FA5}">
                      <a16:colId xmlns:a16="http://schemas.microsoft.com/office/drawing/2014/main" val="265395804"/>
                    </a:ext>
                  </a:extLst>
                </a:gridCol>
                <a:gridCol w="659130">
                  <a:extLst>
                    <a:ext uri="{9D8B030D-6E8A-4147-A177-3AD203B41FA5}">
                      <a16:colId xmlns:a16="http://schemas.microsoft.com/office/drawing/2014/main" val="1807588406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2275870889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2782998005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11549674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230 393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28 828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122 019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126 321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128 391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126 321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126 608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122 329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127 863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122 487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117 066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113 576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112 856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107 886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105 643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4643813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F637CD2E-83C7-2F5E-5913-F5742B93492A}"/>
              </a:ext>
            </a:extLst>
          </p:cNvPr>
          <p:cNvSpPr txBox="1"/>
          <p:nvPr/>
        </p:nvSpPr>
        <p:spPr>
          <a:xfrm>
            <a:off x="1387184" y="6172858"/>
            <a:ext cx="101164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64,71%   64,33%	                             0,49%      1,15%	                             29,96%       31,06%                                 0,62%        0,63%                                1,19%      0,40%                              3,02%    2,42% 	</a:t>
            </a:r>
            <a:endParaRPr lang="en-ZA" sz="1000" dirty="0"/>
          </a:p>
        </p:txBody>
      </p:sp>
      <p:pic>
        <p:nvPicPr>
          <p:cNvPr id="4" name="Picture 3" descr="A close up of a virus&#10;&#10;Description automatically generated">
            <a:extLst>
              <a:ext uri="{FF2B5EF4-FFF2-40B4-BE49-F238E27FC236}">
                <a16:creationId xmlns:a16="http://schemas.microsoft.com/office/drawing/2014/main" id="{A9534236-C189-7E4F-F32B-AED17AE57B0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801" y="1312178"/>
            <a:ext cx="1822571" cy="1822571"/>
          </a:xfrm>
          <a:prstGeom prst="rect">
            <a:avLst/>
          </a:prstGeom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13E22C4-706E-6BBF-F0E5-BBDDEFA164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0833085"/>
              </p:ext>
            </p:extLst>
          </p:nvPr>
        </p:nvGraphicFramePr>
        <p:xfrm>
          <a:off x="343929" y="752867"/>
          <a:ext cx="11504140" cy="3073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837567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9" grpId="0">
        <p:bldAsOne/>
      </p:bldGraphic>
      <p:bldP spid="23" grpId="0"/>
      <p:bldGraphic spid="5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375BD3-ACF1-07DD-00CC-E4DA5951C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212" y="-142397"/>
            <a:ext cx="12218423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135DB8-487A-AC0D-8D2B-31945BB93AD7}"/>
              </a:ext>
            </a:extLst>
          </p:cNvPr>
          <p:cNvSpPr txBox="1"/>
          <p:nvPr/>
        </p:nvSpPr>
        <p:spPr>
          <a:xfrm>
            <a:off x="207180" y="272263"/>
            <a:ext cx="11825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entury Gothic" panose="020B0502020202020204" pitchFamily="34" charset="0"/>
              </a:rPr>
              <a:t>MAGAZINE OVERVIEW</a:t>
            </a:r>
            <a:endParaRPr lang="en-ZA" sz="3600" b="1" dirty="0">
              <a:latin typeface="Century Gothic" panose="020B0502020202020204" pitchFamily="34" charset="0"/>
            </a:endParaRPr>
          </a:p>
        </p:txBody>
      </p:sp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id="{675B1F37-F60A-422A-065C-1EE512DD71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7252209"/>
              </p:ext>
            </p:extLst>
          </p:nvPr>
        </p:nvGraphicFramePr>
        <p:xfrm>
          <a:off x="321276" y="719666"/>
          <a:ext cx="11504140" cy="3073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8" name="Table 37">
            <a:extLst>
              <a:ext uri="{FF2B5EF4-FFF2-40B4-BE49-F238E27FC236}">
                <a16:creationId xmlns:a16="http://schemas.microsoft.com/office/drawing/2014/main" id="{6A77F80E-0A5F-4B91-C394-927A179367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041819"/>
              </p:ext>
            </p:extLst>
          </p:nvPr>
        </p:nvGraphicFramePr>
        <p:xfrm>
          <a:off x="993838" y="3659784"/>
          <a:ext cx="1059758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9659">
                  <a:extLst>
                    <a:ext uri="{9D8B030D-6E8A-4147-A177-3AD203B41FA5}">
                      <a16:colId xmlns:a16="http://schemas.microsoft.com/office/drawing/2014/main" val="1506330886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747337364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619240127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4175038725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920338794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293610974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3800837372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2965465269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2639940518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2051579935"/>
                    </a:ext>
                  </a:extLst>
                </a:gridCol>
                <a:gridCol w="708902">
                  <a:extLst>
                    <a:ext uri="{9D8B030D-6E8A-4147-A177-3AD203B41FA5}">
                      <a16:colId xmlns:a16="http://schemas.microsoft.com/office/drawing/2014/main" val="265395804"/>
                    </a:ext>
                  </a:extLst>
                </a:gridCol>
                <a:gridCol w="659130">
                  <a:extLst>
                    <a:ext uri="{9D8B030D-6E8A-4147-A177-3AD203B41FA5}">
                      <a16:colId xmlns:a16="http://schemas.microsoft.com/office/drawing/2014/main" val="1807588406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2275870889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2782998005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11549674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ZA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7 652 020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4 532 653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4 625 107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4 382 475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3 629 947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4 029 239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4 250 078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3 812 924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3 370 804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3 515 947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3 247 745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3 553 670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3 233 338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3 002 243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2 947 310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4643813"/>
                  </a:ext>
                </a:extLst>
              </a:tr>
            </a:tbl>
          </a:graphicData>
        </a:graphic>
      </p:graphicFrame>
      <p:pic>
        <p:nvPicPr>
          <p:cNvPr id="2" name="Picture 1" descr="A close up of a virus&#10;&#10;Description automatically generated">
            <a:extLst>
              <a:ext uri="{FF2B5EF4-FFF2-40B4-BE49-F238E27FC236}">
                <a16:creationId xmlns:a16="http://schemas.microsoft.com/office/drawing/2014/main" id="{270099A5-4B61-1269-853E-CD03C47BCB7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378" y="1242283"/>
            <a:ext cx="1822571" cy="1822571"/>
          </a:xfrm>
          <a:prstGeom prst="rect">
            <a:avLst/>
          </a:prstGeom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9654DC5-5DDD-87AB-1993-F111D2C8ED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4749866"/>
              </p:ext>
            </p:extLst>
          </p:nvPr>
        </p:nvGraphicFramePr>
        <p:xfrm>
          <a:off x="447796" y="4058947"/>
          <a:ext cx="11504139" cy="2227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2DE3B6A-D756-7660-9FF4-A9633F7C32C8}"/>
              </a:ext>
            </a:extLst>
          </p:cNvPr>
          <p:cNvSpPr txBox="1"/>
          <p:nvPr/>
        </p:nvSpPr>
        <p:spPr>
          <a:xfrm>
            <a:off x="1279016" y="6185627"/>
            <a:ext cx="101164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     20%        20%	          	    26%           25%	                                       6%        6%                                          0%        0%                                                42%        43%                                  6%             7%	</a:t>
            </a:r>
            <a:endParaRPr lang="en-ZA" sz="1000" dirty="0"/>
          </a:p>
        </p:txBody>
      </p:sp>
    </p:spTree>
    <p:extLst>
      <p:ext uri="{BB962C8B-B14F-4D97-AF65-F5344CB8AC3E}">
        <p14:creationId xmlns:p14="http://schemas.microsoft.com/office/powerpoint/2010/main" val="1440086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4" grpId="0">
        <p:bldAsOne/>
      </p:bldGraphic>
      <p:bldGraphic spid="4" grpId="0">
        <p:bldAsOne/>
      </p:bldGraphic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375BD3-ACF1-07DD-00CC-E4DA5951C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218423" cy="6858000"/>
          </a:xfrm>
          <a:prstGeom prst="rect">
            <a:avLst/>
          </a:prstGeom>
        </p:spPr>
      </p:pic>
      <p:pic>
        <p:nvPicPr>
          <p:cNvPr id="6" name="Picture 5" descr="A close up of a virus&#10;&#10;Description automatically generated">
            <a:extLst>
              <a:ext uri="{FF2B5EF4-FFF2-40B4-BE49-F238E27FC236}">
                <a16:creationId xmlns:a16="http://schemas.microsoft.com/office/drawing/2014/main" id="{51633893-AF3E-C443-F15E-070D43D3D3A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595" y="1051614"/>
            <a:ext cx="1822571" cy="1822571"/>
          </a:xfrm>
          <a:prstGeom prst="rect">
            <a:avLst/>
          </a:prstGeom>
        </p:spPr>
      </p:pic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38518759-86B1-E35C-632D-615F4B835F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0286104"/>
              </p:ext>
            </p:extLst>
          </p:nvPr>
        </p:nvGraphicFramePr>
        <p:xfrm>
          <a:off x="343930" y="869224"/>
          <a:ext cx="11504140" cy="3073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408D90BA-C102-05FF-460C-458DF7CD4C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9373350"/>
              </p:ext>
            </p:extLst>
          </p:nvPr>
        </p:nvGraphicFramePr>
        <p:xfrm>
          <a:off x="1132107" y="3851031"/>
          <a:ext cx="10597582" cy="462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9659">
                  <a:extLst>
                    <a:ext uri="{9D8B030D-6E8A-4147-A177-3AD203B41FA5}">
                      <a16:colId xmlns:a16="http://schemas.microsoft.com/office/drawing/2014/main" val="1506330886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747337364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619240127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4175038725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920338794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293610974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3800837372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2965465269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2639940518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2051579935"/>
                    </a:ext>
                  </a:extLst>
                </a:gridCol>
                <a:gridCol w="708902">
                  <a:extLst>
                    <a:ext uri="{9D8B030D-6E8A-4147-A177-3AD203B41FA5}">
                      <a16:colId xmlns:a16="http://schemas.microsoft.com/office/drawing/2014/main" val="265395804"/>
                    </a:ext>
                  </a:extLst>
                </a:gridCol>
                <a:gridCol w="659130">
                  <a:extLst>
                    <a:ext uri="{9D8B030D-6E8A-4147-A177-3AD203B41FA5}">
                      <a16:colId xmlns:a16="http://schemas.microsoft.com/office/drawing/2014/main" val="1807588406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2275870889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2782998005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1154967402"/>
                    </a:ext>
                  </a:extLst>
                </a:gridCol>
              </a:tblGrid>
              <a:tr h="462890"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2 976 057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1 875 685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1 897 393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1 426 139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1 129 365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1 125 649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1 233 666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1 177 085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1 108 352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1 091 035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1 023 944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974 500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954 455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899 992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911 504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4643813"/>
                  </a:ext>
                </a:extLst>
              </a:tr>
            </a:tbl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E7EBEB52-BE8A-28AA-FF07-9D0DCEC721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4401409"/>
              </p:ext>
            </p:extLst>
          </p:nvPr>
        </p:nvGraphicFramePr>
        <p:xfrm>
          <a:off x="357141" y="4206835"/>
          <a:ext cx="11504139" cy="2227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CCAB8BFE-EA9D-C7A2-0C46-85C8E2809896}"/>
              </a:ext>
            </a:extLst>
          </p:cNvPr>
          <p:cNvSpPr txBox="1"/>
          <p:nvPr/>
        </p:nvSpPr>
        <p:spPr>
          <a:xfrm>
            <a:off x="1505564" y="6366407"/>
            <a:ext cx="101164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     55%        51%	            	                 5%           4%	                             18%    18%                                      	     19%        23%                                                          4%        4%                              	</a:t>
            </a:r>
            <a:endParaRPr lang="en-ZA" sz="1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EFADF3-0322-BB41-4197-7C0727B710BF}"/>
              </a:ext>
            </a:extLst>
          </p:cNvPr>
          <p:cNvSpPr txBox="1"/>
          <p:nvPr/>
        </p:nvSpPr>
        <p:spPr>
          <a:xfrm>
            <a:off x="207180" y="259011"/>
            <a:ext cx="11825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entury Gothic" panose="020B0502020202020204" pitchFamily="34" charset="0"/>
              </a:rPr>
              <a:t>CONSUMER MAGAZINES</a:t>
            </a:r>
            <a:endParaRPr lang="en-ZA" sz="36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97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Graphic spid="12" grpId="0">
        <p:bldAsOne/>
      </p:bldGraphic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375BD3-ACF1-07DD-00CC-E4DA5951CA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18423" cy="6858000"/>
          </a:xfrm>
          <a:prstGeom prst="rect">
            <a:avLst/>
          </a:prstGeom>
        </p:spPr>
      </p:pic>
      <p:pic>
        <p:nvPicPr>
          <p:cNvPr id="6" name="Picture 5" descr="A close up of a virus&#10;&#10;Description automatically generated">
            <a:extLst>
              <a:ext uri="{FF2B5EF4-FFF2-40B4-BE49-F238E27FC236}">
                <a16:creationId xmlns:a16="http://schemas.microsoft.com/office/drawing/2014/main" id="{51633893-AF3E-C443-F15E-070D43D3D3A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081" y="1420619"/>
            <a:ext cx="1822571" cy="1822571"/>
          </a:xfrm>
          <a:prstGeom prst="rect">
            <a:avLst/>
          </a:prstGeom>
        </p:spPr>
      </p:pic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38518759-86B1-E35C-632D-615F4B835F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4319326"/>
              </p:ext>
            </p:extLst>
          </p:nvPr>
        </p:nvGraphicFramePr>
        <p:xfrm>
          <a:off x="343930" y="1015001"/>
          <a:ext cx="11504140" cy="3073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E7EBEB52-BE8A-28AA-FF07-9D0DCEC721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9849082"/>
              </p:ext>
            </p:extLst>
          </p:nvPr>
        </p:nvGraphicFramePr>
        <p:xfrm>
          <a:off x="462310" y="4220092"/>
          <a:ext cx="11504139" cy="2227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CCAB8BFE-EA9D-C7A2-0C46-85C8E2809896}"/>
              </a:ext>
            </a:extLst>
          </p:cNvPr>
          <p:cNvSpPr txBox="1"/>
          <p:nvPr/>
        </p:nvSpPr>
        <p:spPr>
          <a:xfrm>
            <a:off x="1505564" y="6366407"/>
            <a:ext cx="101164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        1,32%         0,88%	                  1,44%             1,96%	                             1,58%          1,21%                                           95,38%        95,73%                                       0,28%           0,22%                              	</a:t>
            </a:r>
            <a:endParaRPr lang="en-ZA" sz="1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457D5A-1389-FDD2-B4D9-34F337E92407}"/>
              </a:ext>
            </a:extLst>
          </p:cNvPr>
          <p:cNvSpPr txBox="1"/>
          <p:nvPr/>
        </p:nvSpPr>
        <p:spPr>
          <a:xfrm>
            <a:off x="207180" y="338525"/>
            <a:ext cx="11825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entury Gothic" panose="020B0502020202020204" pitchFamily="34" charset="0"/>
              </a:rPr>
              <a:t>BUSINESS TO BUSINESS MAGAZINES</a:t>
            </a:r>
            <a:endParaRPr lang="en-ZA" sz="3600" b="1" dirty="0">
              <a:latin typeface="Century Gothic" panose="020B0502020202020204" pitchFamily="34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408D90BA-C102-05FF-460C-458DF7CD4C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70593"/>
              </p:ext>
            </p:extLst>
          </p:nvPr>
        </p:nvGraphicFramePr>
        <p:xfrm>
          <a:off x="1090701" y="3861511"/>
          <a:ext cx="10597582" cy="4001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9659">
                  <a:extLst>
                    <a:ext uri="{9D8B030D-6E8A-4147-A177-3AD203B41FA5}">
                      <a16:colId xmlns:a16="http://schemas.microsoft.com/office/drawing/2014/main" val="1506330886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747337364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619240127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4175038725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920338794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293610974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3800837372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2965465269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2639940518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2051579935"/>
                    </a:ext>
                  </a:extLst>
                </a:gridCol>
                <a:gridCol w="708902">
                  <a:extLst>
                    <a:ext uri="{9D8B030D-6E8A-4147-A177-3AD203B41FA5}">
                      <a16:colId xmlns:a16="http://schemas.microsoft.com/office/drawing/2014/main" val="265395804"/>
                    </a:ext>
                  </a:extLst>
                </a:gridCol>
                <a:gridCol w="659130">
                  <a:extLst>
                    <a:ext uri="{9D8B030D-6E8A-4147-A177-3AD203B41FA5}">
                      <a16:colId xmlns:a16="http://schemas.microsoft.com/office/drawing/2014/main" val="1807588406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2275870889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2782998005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1154967402"/>
                    </a:ext>
                  </a:extLst>
                </a:gridCol>
              </a:tblGrid>
              <a:tr h="400110">
                <a:tc>
                  <a:txBody>
                    <a:bodyPr/>
                    <a:lstStyle/>
                    <a:p>
                      <a:pPr algn="l" fontAlgn="b"/>
                      <a:r>
                        <a:rPr lang="en-ZA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944 705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772 215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820 828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953 208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802 496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808 135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955 204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837 740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676 804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543 256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537 417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608 309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519 338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533 840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522 906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46438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778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Graphic spid="12" grpId="0">
        <p:bldAsOne/>
      </p:bldGraphic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375BD3-ACF1-07DD-00CC-E4DA5951CA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18423" cy="6858000"/>
          </a:xfrm>
          <a:prstGeom prst="rect">
            <a:avLst/>
          </a:prstGeom>
        </p:spPr>
      </p:pic>
      <p:pic>
        <p:nvPicPr>
          <p:cNvPr id="6" name="Picture 5" descr="A close up of a virus&#10;&#10;Description automatically generated">
            <a:extLst>
              <a:ext uri="{FF2B5EF4-FFF2-40B4-BE49-F238E27FC236}">
                <a16:creationId xmlns:a16="http://schemas.microsoft.com/office/drawing/2014/main" id="{51633893-AF3E-C443-F15E-070D43D3D3A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739" y="1561125"/>
            <a:ext cx="1822571" cy="1822571"/>
          </a:xfrm>
          <a:prstGeom prst="rect">
            <a:avLst/>
          </a:prstGeom>
        </p:spPr>
      </p:pic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38518759-86B1-E35C-632D-615F4B835F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5860152"/>
              </p:ext>
            </p:extLst>
          </p:nvPr>
        </p:nvGraphicFramePr>
        <p:xfrm>
          <a:off x="343930" y="935483"/>
          <a:ext cx="11504140" cy="3073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408D90BA-C102-05FF-460C-458DF7CD4C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7388196"/>
              </p:ext>
            </p:extLst>
          </p:nvPr>
        </p:nvGraphicFramePr>
        <p:xfrm>
          <a:off x="1145360" y="4026229"/>
          <a:ext cx="1059758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9659">
                  <a:extLst>
                    <a:ext uri="{9D8B030D-6E8A-4147-A177-3AD203B41FA5}">
                      <a16:colId xmlns:a16="http://schemas.microsoft.com/office/drawing/2014/main" val="1506330886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747337364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619240127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4175038725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920338794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293610974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3800837372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2965465269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2639940518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2051579935"/>
                    </a:ext>
                  </a:extLst>
                </a:gridCol>
                <a:gridCol w="708902">
                  <a:extLst>
                    <a:ext uri="{9D8B030D-6E8A-4147-A177-3AD203B41FA5}">
                      <a16:colId xmlns:a16="http://schemas.microsoft.com/office/drawing/2014/main" val="265395804"/>
                    </a:ext>
                  </a:extLst>
                </a:gridCol>
                <a:gridCol w="659130">
                  <a:extLst>
                    <a:ext uri="{9D8B030D-6E8A-4147-A177-3AD203B41FA5}">
                      <a16:colId xmlns:a16="http://schemas.microsoft.com/office/drawing/2014/main" val="1807588406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2275870889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2782998005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11549674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3 553 010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1 814 558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1 804 893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1 912 467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1 606 509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2 000 320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2 164 381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1 703 837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1 366 952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1 495 250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1 262 183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1 494 116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1 308 248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1 077 979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1 066 079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4643813"/>
                  </a:ext>
                </a:extLst>
              </a:tr>
            </a:tbl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E7EBEB52-BE8A-28AA-FF07-9D0DCEC721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3683828"/>
              </p:ext>
            </p:extLst>
          </p:nvPr>
        </p:nvGraphicFramePr>
        <p:xfrm>
          <a:off x="528457" y="4190615"/>
          <a:ext cx="11504139" cy="2227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CCAB8BFE-EA9D-C7A2-0C46-85C8E2809896}"/>
              </a:ext>
            </a:extLst>
          </p:cNvPr>
          <p:cNvSpPr txBox="1"/>
          <p:nvPr/>
        </p:nvSpPr>
        <p:spPr>
          <a:xfrm>
            <a:off x="1505564" y="6366407"/>
            <a:ext cx="101164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        2,84%         2,81%	                 64,69%       65,13%	                             0,72%          0,73%                                        17,96%        17,17%                                       14,19%           14,56%                              	</a:t>
            </a:r>
            <a:endParaRPr lang="en-ZA" sz="1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457D5A-1389-FDD2-B4D9-34F337E92407}"/>
              </a:ext>
            </a:extLst>
          </p:cNvPr>
          <p:cNvSpPr txBox="1"/>
          <p:nvPr/>
        </p:nvSpPr>
        <p:spPr>
          <a:xfrm>
            <a:off x="207180" y="272263"/>
            <a:ext cx="11825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entury Gothic" panose="020B0502020202020204" pitchFamily="34" charset="0"/>
              </a:rPr>
              <a:t>CUSTOM MAGAZINES</a:t>
            </a:r>
            <a:endParaRPr lang="en-ZA" sz="36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916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Graphic spid="12" grpId="0">
        <p:bldAsOne/>
      </p:bldGraphic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A74979-B084-DCB0-134F-DB68AD6041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05" y="0"/>
            <a:ext cx="12188388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8282E1-41ED-EAAB-0F4D-797C64761004}"/>
              </a:ext>
            </a:extLst>
          </p:cNvPr>
          <p:cNvSpPr txBox="1"/>
          <p:nvPr/>
        </p:nvSpPr>
        <p:spPr>
          <a:xfrm>
            <a:off x="1889158" y="1586564"/>
            <a:ext cx="70352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Newspapers down  -1%</a:t>
            </a:r>
          </a:p>
          <a:p>
            <a:r>
              <a:rPr lang="en-US" dirty="0"/>
              <a:t>Magazines down -2%</a:t>
            </a:r>
          </a:p>
          <a:p>
            <a:r>
              <a:rPr lang="en-ZA" dirty="0"/>
              <a:t>Daily newspapers under pressure while Free is stable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C51E1E-AE28-12CA-63E8-CC14B81D9365}"/>
              </a:ext>
            </a:extLst>
          </p:cNvPr>
          <p:cNvSpPr txBox="1"/>
          <p:nvPr/>
        </p:nvSpPr>
        <p:spPr>
          <a:xfrm>
            <a:off x="1992397" y="5296135"/>
            <a:ext cx="70352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ABC Membership 403 from 412 </a:t>
            </a:r>
          </a:p>
          <a:p>
            <a:r>
              <a:rPr lang="en-US" dirty="0"/>
              <a:t>New rules to support change in the model </a:t>
            </a:r>
          </a:p>
          <a:p>
            <a:r>
              <a:rPr lang="en-US" dirty="0"/>
              <a:t>Digital Publications an ABC focus </a:t>
            </a:r>
            <a:endParaRPr lang="en-Z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6E329B-0925-26F5-D03F-6CEAF7833F66}"/>
              </a:ext>
            </a:extLst>
          </p:cNvPr>
          <p:cNvSpPr txBox="1"/>
          <p:nvPr/>
        </p:nvSpPr>
        <p:spPr>
          <a:xfrm flipH="1">
            <a:off x="1889158" y="3395494"/>
            <a:ext cx="4741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News Single copy -5% News Subs up by 2%</a:t>
            </a:r>
          </a:p>
          <a:p>
            <a:r>
              <a:rPr lang="en-US" dirty="0"/>
              <a:t>Mags -1% on SC while Subs is flat </a:t>
            </a:r>
          </a:p>
        </p:txBody>
      </p:sp>
    </p:spTree>
    <p:extLst>
      <p:ext uri="{BB962C8B-B14F-4D97-AF65-F5344CB8AC3E}">
        <p14:creationId xmlns:p14="http://schemas.microsoft.com/office/powerpoint/2010/main" val="2376945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B192EB1-86D6-330A-E417-093049D78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275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103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1028" name="Picture 12">
            <a:extLst>
              <a:ext uri="{FF2B5EF4-FFF2-40B4-BE49-F238E27FC236}">
                <a16:creationId xmlns:a16="http://schemas.microsoft.com/office/drawing/2014/main" id="{AD75914F-5211-2C21-C354-8033D14190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0307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53B4340-F6A9-4763-B4C0-AF5BE9EDD1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423" y="0"/>
            <a:ext cx="12218423" cy="6972851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E7AD04CB-B6AD-A576-5BEE-93E727CA5A23}"/>
              </a:ext>
            </a:extLst>
          </p:cNvPr>
          <p:cNvGrpSpPr/>
          <p:nvPr/>
        </p:nvGrpSpPr>
        <p:grpSpPr>
          <a:xfrm>
            <a:off x="184083" y="940015"/>
            <a:ext cx="6057691" cy="2415420"/>
            <a:chOff x="184083" y="940015"/>
            <a:chExt cx="6057691" cy="2415420"/>
          </a:xfrm>
        </p:grpSpPr>
        <p:graphicFrame>
          <p:nvGraphicFramePr>
            <p:cNvPr id="5" name="Chart 4">
              <a:extLst>
                <a:ext uri="{FF2B5EF4-FFF2-40B4-BE49-F238E27FC236}">
                  <a16:creationId xmlns:a16="http://schemas.microsoft.com/office/drawing/2014/main" id="{F083447A-B219-DB6F-E6A2-77F3F64AE95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561016809"/>
                </p:ext>
              </p:extLst>
            </p:nvPr>
          </p:nvGraphicFramePr>
          <p:xfrm>
            <a:off x="543568" y="940015"/>
            <a:ext cx="5698206" cy="24154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1E47BDB-704D-9755-B8BA-B60A80B3BE6A}"/>
                </a:ext>
              </a:extLst>
            </p:cNvPr>
            <p:cNvSpPr txBox="1"/>
            <p:nvPr/>
          </p:nvSpPr>
          <p:spPr>
            <a:xfrm>
              <a:off x="184083" y="1049257"/>
              <a:ext cx="430887" cy="2196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sz="1600" b="1" dirty="0"/>
                <a:t>Exchange Rate</a:t>
              </a:r>
              <a:endParaRPr lang="en-ZA" sz="1600" b="1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58F08BA-6484-C7B1-8A17-66F998B15C04}"/>
              </a:ext>
            </a:extLst>
          </p:cNvPr>
          <p:cNvGrpSpPr/>
          <p:nvPr/>
        </p:nvGrpSpPr>
        <p:grpSpPr>
          <a:xfrm>
            <a:off x="5969015" y="3486425"/>
            <a:ext cx="5943385" cy="3083171"/>
            <a:chOff x="5969015" y="3486425"/>
            <a:chExt cx="5943385" cy="3083171"/>
          </a:xfrm>
        </p:grpSpPr>
        <p:graphicFrame>
          <p:nvGraphicFramePr>
            <p:cNvPr id="17" name="Chart 16">
              <a:extLst>
                <a:ext uri="{FF2B5EF4-FFF2-40B4-BE49-F238E27FC236}">
                  <a16:creationId xmlns:a16="http://schemas.microsoft.com/office/drawing/2014/main" id="{6042B312-D002-13E2-47EB-EA62B90813B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558434129"/>
                </p:ext>
              </p:extLst>
            </p:nvPr>
          </p:nvGraphicFramePr>
          <p:xfrm>
            <a:off x="6375600" y="3486425"/>
            <a:ext cx="5536800" cy="308317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450BD7D-0E73-8003-A9AC-334C87B6BDB9}"/>
                </a:ext>
              </a:extLst>
            </p:cNvPr>
            <p:cNvSpPr txBox="1"/>
            <p:nvPr/>
          </p:nvSpPr>
          <p:spPr>
            <a:xfrm>
              <a:off x="5969015" y="3699766"/>
              <a:ext cx="430887" cy="2196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sz="1600" b="1" dirty="0"/>
                <a:t>Interest Rate</a:t>
              </a:r>
              <a:endParaRPr lang="en-ZA" sz="1600" b="1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ADBE470-F7FD-4848-27C8-834D7F6659D2}"/>
              </a:ext>
            </a:extLst>
          </p:cNvPr>
          <p:cNvGrpSpPr/>
          <p:nvPr/>
        </p:nvGrpSpPr>
        <p:grpSpPr>
          <a:xfrm>
            <a:off x="174075" y="3501758"/>
            <a:ext cx="5921925" cy="2972621"/>
            <a:chOff x="174075" y="3501758"/>
            <a:chExt cx="5921925" cy="297262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4DA9E35-F160-2ED6-402B-B2F989662B6A}"/>
                </a:ext>
              </a:extLst>
            </p:cNvPr>
            <p:cNvSpPr txBox="1"/>
            <p:nvPr/>
          </p:nvSpPr>
          <p:spPr>
            <a:xfrm>
              <a:off x="174075" y="3699766"/>
              <a:ext cx="430887" cy="2196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sz="1600" b="1" dirty="0"/>
                <a:t>Inflation Rate</a:t>
              </a:r>
              <a:endParaRPr lang="en-ZA" sz="1600" b="1" dirty="0"/>
            </a:p>
          </p:txBody>
        </p:sp>
        <p:graphicFrame>
          <p:nvGraphicFramePr>
            <p:cNvPr id="3" name="Chart 2">
              <a:extLst>
                <a:ext uri="{FF2B5EF4-FFF2-40B4-BE49-F238E27FC236}">
                  <a16:creationId xmlns:a16="http://schemas.microsoft.com/office/drawing/2014/main" id="{61A0F978-7BF4-4CB6-6103-6B583947C2F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28558046"/>
                </p:ext>
              </p:extLst>
            </p:nvPr>
          </p:nvGraphicFramePr>
          <p:xfrm>
            <a:off x="559200" y="3501758"/>
            <a:ext cx="5536800" cy="297262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FF232DA-04B3-529D-E22D-13A75244B004}"/>
              </a:ext>
            </a:extLst>
          </p:cNvPr>
          <p:cNvSpPr txBox="1"/>
          <p:nvPr/>
        </p:nvSpPr>
        <p:spPr>
          <a:xfrm>
            <a:off x="207180" y="272263"/>
            <a:ext cx="11825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entury Gothic" panose="020B0502020202020204" pitchFamily="34" charset="0"/>
              </a:rPr>
              <a:t>SOUTH AFRICAN ECONOMY</a:t>
            </a:r>
            <a:endParaRPr lang="en-ZA" sz="3600" b="1" dirty="0">
              <a:latin typeface="Century Gothic" panose="020B0502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CE86389-60EC-4A4E-263E-8EBF5B7A40AB}"/>
              </a:ext>
            </a:extLst>
          </p:cNvPr>
          <p:cNvGrpSpPr/>
          <p:nvPr/>
        </p:nvGrpSpPr>
        <p:grpSpPr>
          <a:xfrm>
            <a:off x="6063884" y="818367"/>
            <a:ext cx="5893237" cy="2691841"/>
            <a:chOff x="6063884" y="818367"/>
            <a:chExt cx="5893237" cy="2691841"/>
          </a:xfrm>
        </p:grpSpPr>
        <p:graphicFrame>
          <p:nvGraphicFramePr>
            <p:cNvPr id="12" name="Chart 11">
              <a:extLst>
                <a:ext uri="{FF2B5EF4-FFF2-40B4-BE49-F238E27FC236}">
                  <a16:creationId xmlns:a16="http://schemas.microsoft.com/office/drawing/2014/main" id="{0D7FA703-12CE-713D-378B-C0D14175D0C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76194689"/>
                </p:ext>
              </p:extLst>
            </p:nvPr>
          </p:nvGraphicFramePr>
          <p:xfrm>
            <a:off x="6399902" y="818367"/>
            <a:ext cx="5557219" cy="269184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83F1178-40E3-77F4-B80E-72BF89ADD7BE}"/>
                </a:ext>
              </a:extLst>
            </p:cNvPr>
            <p:cNvSpPr txBox="1"/>
            <p:nvPr/>
          </p:nvSpPr>
          <p:spPr>
            <a:xfrm>
              <a:off x="6063884" y="1132657"/>
              <a:ext cx="430887" cy="2196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sz="1600" b="1" dirty="0"/>
                <a:t>Fuel Price VS Sales</a:t>
              </a:r>
              <a:endParaRPr lang="en-ZA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19670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96BD07-DF3B-6615-1EAB-915C23F2EC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423" y="0"/>
            <a:ext cx="12218423" cy="697285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E62BE81-43A1-C375-C02E-B2E25936B974}"/>
              </a:ext>
            </a:extLst>
          </p:cNvPr>
          <p:cNvSpPr txBox="1"/>
          <p:nvPr/>
        </p:nvSpPr>
        <p:spPr>
          <a:xfrm>
            <a:off x="1846173" y="6223966"/>
            <a:ext cx="91274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The current population of South Africa is </a:t>
            </a:r>
            <a:r>
              <a:rPr lang="en-ZA" sz="11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62 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027 502 (Females makes up 31 948 745) as per 2022 Census. The latest unemployment rate for Q3 shows 31,9%.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8F59D5E-DF8A-C019-86DB-58623C2D8E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1989759"/>
              </p:ext>
            </p:extLst>
          </p:nvPr>
        </p:nvGraphicFramePr>
        <p:xfrm>
          <a:off x="526103" y="1817237"/>
          <a:ext cx="11506493" cy="259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8CC281DA-2D03-BF67-0A74-9FAC8178B94E}"/>
              </a:ext>
            </a:extLst>
          </p:cNvPr>
          <p:cNvSpPr txBox="1"/>
          <p:nvPr/>
        </p:nvSpPr>
        <p:spPr>
          <a:xfrm>
            <a:off x="207180" y="2216886"/>
            <a:ext cx="430887" cy="219693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vert270" wrap="square" rtlCol="0">
            <a:spAutoFit/>
          </a:bodyPr>
          <a:lstStyle/>
          <a:p>
            <a:pPr algn="ctr"/>
            <a:r>
              <a:rPr lang="en-US" sz="1600" b="1" dirty="0"/>
              <a:t>Employment Rates</a:t>
            </a:r>
            <a:endParaRPr lang="en-ZA" sz="16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BBE112-772B-8B3F-6F4D-410364EF1841}"/>
              </a:ext>
            </a:extLst>
          </p:cNvPr>
          <p:cNvSpPr txBox="1"/>
          <p:nvPr/>
        </p:nvSpPr>
        <p:spPr>
          <a:xfrm>
            <a:off x="207180" y="272263"/>
            <a:ext cx="11825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entury Gothic" panose="020B0502020202020204" pitchFamily="34" charset="0"/>
              </a:rPr>
              <a:t>SOUTH AFRICAN ECONOMY</a:t>
            </a:r>
            <a:endParaRPr lang="en-ZA" sz="36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128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375BD3-ACF1-07DD-00CC-E4DA5951CA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423" y="0"/>
            <a:ext cx="12218423" cy="6972851"/>
          </a:xfrm>
          <a:prstGeom prst="rect">
            <a:avLst/>
          </a:prstGeom>
        </p:spPr>
      </p:pic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ABE1EA81-1CEA-B8C9-0147-E6638731EF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2573918"/>
              </p:ext>
            </p:extLst>
          </p:nvPr>
        </p:nvGraphicFramePr>
        <p:xfrm>
          <a:off x="2094140" y="5742875"/>
          <a:ext cx="7649029" cy="10002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7" name="Group 26">
            <a:extLst>
              <a:ext uri="{FF2B5EF4-FFF2-40B4-BE49-F238E27FC236}">
                <a16:creationId xmlns:a16="http://schemas.microsoft.com/office/drawing/2014/main" id="{C3117D46-984D-4062-E701-12A2DBEB2CF1}"/>
              </a:ext>
            </a:extLst>
          </p:cNvPr>
          <p:cNvGrpSpPr/>
          <p:nvPr/>
        </p:nvGrpSpPr>
        <p:grpSpPr>
          <a:xfrm>
            <a:off x="892206" y="1210632"/>
            <a:ext cx="8841923" cy="2383403"/>
            <a:chOff x="892206" y="1210632"/>
            <a:chExt cx="8841923" cy="2383403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0FA2C4D-5F4C-A6EF-AB22-473BDB6A369A}"/>
                </a:ext>
              </a:extLst>
            </p:cNvPr>
            <p:cNvGrpSpPr/>
            <p:nvPr/>
          </p:nvGrpSpPr>
          <p:grpSpPr>
            <a:xfrm>
              <a:off x="7037475" y="1772931"/>
              <a:ext cx="2696654" cy="967057"/>
              <a:chOff x="7037475" y="1772931"/>
              <a:chExt cx="2696654" cy="967057"/>
            </a:xfrm>
          </p:grpSpPr>
          <p:sp>
            <p:nvSpPr>
              <p:cNvPr id="5" name="Left-Right Arrow 20">
                <a:extLst>
                  <a:ext uri="{FF2B5EF4-FFF2-40B4-BE49-F238E27FC236}">
                    <a16:creationId xmlns:a16="http://schemas.microsoft.com/office/drawing/2014/main" id="{9B953CC3-8A13-A36B-0FD7-FD2533D1FEC2}"/>
                  </a:ext>
                </a:extLst>
              </p:cNvPr>
              <p:cNvSpPr/>
              <p:nvPr/>
            </p:nvSpPr>
            <p:spPr>
              <a:xfrm>
                <a:off x="7037475" y="1873297"/>
                <a:ext cx="2696654" cy="777001"/>
              </a:xfrm>
              <a:prstGeom prst="leftRightArrow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065638D-DE22-EEE3-18F6-2EBADBE85133}"/>
                  </a:ext>
                </a:extLst>
              </p:cNvPr>
              <p:cNvSpPr txBox="1"/>
              <p:nvPr/>
            </p:nvSpPr>
            <p:spPr>
              <a:xfrm>
                <a:off x="8023363" y="2462989"/>
                <a:ext cx="72487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Z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- 7 Titles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54B012A-BD42-FAFC-FB58-E4C1C460EE2A}"/>
                  </a:ext>
                </a:extLst>
              </p:cNvPr>
              <p:cNvSpPr txBox="1"/>
              <p:nvPr/>
            </p:nvSpPr>
            <p:spPr>
              <a:xfrm>
                <a:off x="8048217" y="1772931"/>
                <a:ext cx="65915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Z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+1 Title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A52B281-86FD-B24F-7EA2-814DC08A8861}"/>
                  </a:ext>
                </a:extLst>
              </p:cNvPr>
              <p:cNvSpPr txBox="1"/>
              <p:nvPr/>
            </p:nvSpPr>
            <p:spPr>
              <a:xfrm>
                <a:off x="7435992" y="2108563"/>
                <a:ext cx="448762" cy="306467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Z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243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2401815-A80A-4F55-70DD-C038A0F2A48D}"/>
                  </a:ext>
                </a:extLst>
              </p:cNvPr>
              <p:cNvSpPr txBox="1"/>
              <p:nvPr/>
            </p:nvSpPr>
            <p:spPr>
              <a:xfrm>
                <a:off x="8887664" y="2098708"/>
                <a:ext cx="448762" cy="306467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Z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237</a:t>
                </a:r>
              </a:p>
            </p:txBody>
          </p:sp>
        </p:grpSp>
        <p:graphicFrame>
          <p:nvGraphicFramePr>
            <p:cNvPr id="16" name="Chart 15">
              <a:extLst>
                <a:ext uri="{FF2B5EF4-FFF2-40B4-BE49-F238E27FC236}">
                  <a16:creationId xmlns:a16="http://schemas.microsoft.com/office/drawing/2014/main" id="{B918AFD5-9FC6-B990-3D48-1604CCE1BB3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080855371"/>
                </p:ext>
              </p:extLst>
            </p:nvPr>
          </p:nvGraphicFramePr>
          <p:xfrm>
            <a:off x="892206" y="1210632"/>
            <a:ext cx="5654045" cy="238340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6DC83AE-D92C-E49B-8CD6-F6845BA0165D}"/>
              </a:ext>
            </a:extLst>
          </p:cNvPr>
          <p:cNvSpPr txBox="1"/>
          <p:nvPr/>
        </p:nvSpPr>
        <p:spPr>
          <a:xfrm>
            <a:off x="207180" y="272263"/>
            <a:ext cx="11825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entury Gothic" panose="020B0502020202020204" pitchFamily="34" charset="0"/>
              </a:rPr>
              <a:t>MEMBERSHIP STATISTICS</a:t>
            </a:r>
            <a:endParaRPr lang="en-ZA" sz="3600" b="1" dirty="0">
              <a:latin typeface="Century Gothic" panose="020B0502020202020204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C1D1012-1B68-5FFB-6E03-D0CF7776C4F3}"/>
              </a:ext>
            </a:extLst>
          </p:cNvPr>
          <p:cNvGrpSpPr/>
          <p:nvPr/>
        </p:nvGrpSpPr>
        <p:grpSpPr>
          <a:xfrm>
            <a:off x="881288" y="3644266"/>
            <a:ext cx="8852841" cy="2383403"/>
            <a:chOff x="881288" y="3644266"/>
            <a:chExt cx="8852841" cy="2383403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54258E27-99F6-57B1-A894-CD44D90DE498}"/>
                </a:ext>
              </a:extLst>
            </p:cNvPr>
            <p:cNvGrpSpPr/>
            <p:nvPr/>
          </p:nvGrpSpPr>
          <p:grpSpPr>
            <a:xfrm>
              <a:off x="7037475" y="4333193"/>
              <a:ext cx="2696654" cy="915500"/>
              <a:chOff x="7037475" y="4333193"/>
              <a:chExt cx="2696654" cy="915500"/>
            </a:xfrm>
          </p:grpSpPr>
          <p:sp>
            <p:nvSpPr>
              <p:cNvPr id="14" name="Left-Right Arrow 25">
                <a:extLst>
                  <a:ext uri="{FF2B5EF4-FFF2-40B4-BE49-F238E27FC236}">
                    <a16:creationId xmlns:a16="http://schemas.microsoft.com/office/drawing/2014/main" id="{E33E0ACD-4475-3A46-E5C5-D8598541AC76}"/>
                  </a:ext>
                </a:extLst>
              </p:cNvPr>
              <p:cNvSpPr/>
              <p:nvPr/>
            </p:nvSpPr>
            <p:spPr>
              <a:xfrm>
                <a:off x="7037475" y="4333193"/>
                <a:ext cx="2696654" cy="777001"/>
              </a:xfrm>
              <a:prstGeom prst="leftRightArrow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0FFBEDB-6904-623D-A19F-B8E68EFF0A6F}"/>
                  </a:ext>
                </a:extLst>
              </p:cNvPr>
              <p:cNvSpPr txBox="1"/>
              <p:nvPr/>
            </p:nvSpPr>
            <p:spPr>
              <a:xfrm>
                <a:off x="7435992" y="4569794"/>
                <a:ext cx="448762" cy="306467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Z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169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FBC38F1-1218-3F65-5085-4127A91C7DB4}"/>
                  </a:ext>
                </a:extLst>
              </p:cNvPr>
              <p:cNvSpPr txBox="1"/>
              <p:nvPr/>
            </p:nvSpPr>
            <p:spPr>
              <a:xfrm>
                <a:off x="8902547" y="4569793"/>
                <a:ext cx="448762" cy="306467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Z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166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6DE7995-35CA-BFF9-14DD-74CAD4954748}"/>
                  </a:ext>
                </a:extLst>
              </p:cNvPr>
              <p:cNvSpPr txBox="1"/>
              <p:nvPr/>
            </p:nvSpPr>
            <p:spPr>
              <a:xfrm>
                <a:off x="7982494" y="4971694"/>
                <a:ext cx="72487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Z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- 3 Titles</a:t>
                </a:r>
              </a:p>
            </p:txBody>
          </p:sp>
        </p:grpSp>
        <p:graphicFrame>
          <p:nvGraphicFramePr>
            <p:cNvPr id="25" name="Chart 24">
              <a:extLst>
                <a:ext uri="{FF2B5EF4-FFF2-40B4-BE49-F238E27FC236}">
                  <a16:creationId xmlns:a16="http://schemas.microsoft.com/office/drawing/2014/main" id="{6DC496E7-2E63-BD66-2752-3DCA6A5296A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439740121"/>
                </p:ext>
              </p:extLst>
            </p:nvPr>
          </p:nvGraphicFramePr>
          <p:xfrm>
            <a:off x="881288" y="3644266"/>
            <a:ext cx="5654045" cy="238340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77770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7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375BD3-ACF1-07DD-00CC-E4DA5951C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212" y="-142397"/>
            <a:ext cx="12218423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135DB8-487A-AC0D-8D2B-31945BB93AD7}"/>
              </a:ext>
            </a:extLst>
          </p:cNvPr>
          <p:cNvSpPr txBox="1"/>
          <p:nvPr/>
        </p:nvSpPr>
        <p:spPr>
          <a:xfrm>
            <a:off x="207180" y="272263"/>
            <a:ext cx="11825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entury Gothic" panose="020B0502020202020204" pitchFamily="34" charset="0"/>
              </a:rPr>
              <a:t>NEWSPAPER OVERVIEW</a:t>
            </a:r>
            <a:endParaRPr lang="en-ZA" sz="3600" b="1" dirty="0">
              <a:latin typeface="Century Gothic" panose="020B0502020202020204" pitchFamily="34" charset="0"/>
            </a:endParaRPr>
          </a:p>
        </p:txBody>
      </p:sp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id="{675B1F37-F60A-422A-065C-1EE512DD71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6338158"/>
              </p:ext>
            </p:extLst>
          </p:nvPr>
        </p:nvGraphicFramePr>
        <p:xfrm>
          <a:off x="343929" y="830609"/>
          <a:ext cx="11504140" cy="3073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8" name="Table 37">
            <a:extLst>
              <a:ext uri="{FF2B5EF4-FFF2-40B4-BE49-F238E27FC236}">
                <a16:creationId xmlns:a16="http://schemas.microsoft.com/office/drawing/2014/main" id="{6A77F80E-0A5F-4B91-C394-927A179367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683207"/>
              </p:ext>
            </p:extLst>
          </p:nvPr>
        </p:nvGraphicFramePr>
        <p:xfrm>
          <a:off x="1146622" y="3793523"/>
          <a:ext cx="1059758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9659">
                  <a:extLst>
                    <a:ext uri="{9D8B030D-6E8A-4147-A177-3AD203B41FA5}">
                      <a16:colId xmlns:a16="http://schemas.microsoft.com/office/drawing/2014/main" val="1506330886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747337364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619240127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4175038725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920338794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293610974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3800837372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2965465269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2639940518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2051579935"/>
                    </a:ext>
                  </a:extLst>
                </a:gridCol>
                <a:gridCol w="708902">
                  <a:extLst>
                    <a:ext uri="{9D8B030D-6E8A-4147-A177-3AD203B41FA5}">
                      <a16:colId xmlns:a16="http://schemas.microsoft.com/office/drawing/2014/main" val="265395804"/>
                    </a:ext>
                  </a:extLst>
                </a:gridCol>
                <a:gridCol w="659130">
                  <a:extLst>
                    <a:ext uri="{9D8B030D-6E8A-4147-A177-3AD203B41FA5}">
                      <a16:colId xmlns:a16="http://schemas.microsoft.com/office/drawing/2014/main" val="1807588406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2275870889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2782998005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11549674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7 559 280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1 750 348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5 253 671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5 784 741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6 072 987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5 828 320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5 812 294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6 704 689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6 678 425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  6 624 795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 6 510 853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6 602 226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6 591 314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6 385 557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chemeClr val="tx1"/>
                          </a:solidFill>
                        </a:rPr>
                        <a:t>6 315 145</a:t>
                      </a:r>
                      <a:endParaRPr lang="en-Z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4643813"/>
                  </a:ext>
                </a:extLst>
              </a:tr>
            </a:tbl>
          </a:graphicData>
        </a:graphic>
      </p:graphicFrame>
      <p:pic>
        <p:nvPicPr>
          <p:cNvPr id="39" name="Picture 38" descr="A close up of a virus&#10;&#10;Description automatically generated">
            <a:extLst>
              <a:ext uri="{FF2B5EF4-FFF2-40B4-BE49-F238E27FC236}">
                <a16:creationId xmlns:a16="http://schemas.microsoft.com/office/drawing/2014/main" id="{AEF3C1D5-CFA9-A18E-3896-8603AB19BB5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622" y="1170610"/>
            <a:ext cx="1822571" cy="1822571"/>
          </a:xfrm>
          <a:prstGeom prst="rect">
            <a:avLst/>
          </a:prstGeom>
        </p:spPr>
      </p:pic>
      <p:graphicFrame>
        <p:nvGraphicFramePr>
          <p:cNvPr id="40" name="Chart 39">
            <a:extLst>
              <a:ext uri="{FF2B5EF4-FFF2-40B4-BE49-F238E27FC236}">
                <a16:creationId xmlns:a16="http://schemas.microsoft.com/office/drawing/2014/main" id="{64B1FCF0-D254-C7A0-89DF-22440F3473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927857"/>
              </p:ext>
            </p:extLst>
          </p:nvPr>
        </p:nvGraphicFramePr>
        <p:xfrm>
          <a:off x="447796" y="4058947"/>
          <a:ext cx="11504139" cy="2227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4E433A16-62B0-CE09-E0B8-4C8C2CBA87A7}"/>
              </a:ext>
            </a:extLst>
          </p:cNvPr>
          <p:cNvSpPr txBox="1"/>
          <p:nvPr/>
        </p:nvSpPr>
        <p:spPr>
          <a:xfrm>
            <a:off x="1279016" y="6185627"/>
            <a:ext cx="101164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     20%        20%	          	    26%           25%	                                       6%        6%                                          0%        0%                                                42%        43%                                  6%             7%	</a:t>
            </a:r>
            <a:endParaRPr lang="en-ZA" sz="1000" dirty="0"/>
          </a:p>
        </p:txBody>
      </p:sp>
    </p:spTree>
    <p:extLst>
      <p:ext uri="{BB962C8B-B14F-4D97-AF65-F5344CB8AC3E}">
        <p14:creationId xmlns:p14="http://schemas.microsoft.com/office/powerpoint/2010/main" val="4184618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4" grpId="0">
        <p:bldAsOne/>
      </p:bldGraphic>
      <p:bldGraphic spid="40" grpId="0">
        <p:bldAsOne/>
      </p:bldGraphic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375BD3-ACF1-07DD-00CC-E4DA5951C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08" y="0"/>
            <a:ext cx="12218423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36E0BB6-4CF4-E9DC-5EA8-69AD14DF3835}"/>
              </a:ext>
            </a:extLst>
          </p:cNvPr>
          <p:cNvSpPr txBox="1"/>
          <p:nvPr/>
        </p:nvSpPr>
        <p:spPr>
          <a:xfrm>
            <a:off x="207180" y="272263"/>
            <a:ext cx="11825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entury Gothic" panose="020B0502020202020204" pitchFamily="34" charset="0"/>
              </a:rPr>
              <a:t>DAILY NEWSPAPER OVERVIEW</a:t>
            </a:r>
            <a:endParaRPr lang="en-ZA" sz="3600" b="1" dirty="0">
              <a:latin typeface="Century Gothic" panose="020B0502020202020204" pitchFamily="34" charset="0"/>
            </a:endParaRPr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8504A1C9-C803-37CC-532D-38C3BAA420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7357393"/>
              </p:ext>
            </p:extLst>
          </p:nvPr>
        </p:nvGraphicFramePr>
        <p:xfrm>
          <a:off x="291467" y="4218717"/>
          <a:ext cx="11504139" cy="2227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61B920BE-817E-4CEB-8C6D-E1922C5593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7549593"/>
              </p:ext>
            </p:extLst>
          </p:nvPr>
        </p:nvGraphicFramePr>
        <p:xfrm>
          <a:off x="1288454" y="3682971"/>
          <a:ext cx="1059758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9659">
                  <a:extLst>
                    <a:ext uri="{9D8B030D-6E8A-4147-A177-3AD203B41FA5}">
                      <a16:colId xmlns:a16="http://schemas.microsoft.com/office/drawing/2014/main" val="1506330886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747337364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619240127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4175038725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920338794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293610974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3800837372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2965465269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2639940518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2051579935"/>
                    </a:ext>
                  </a:extLst>
                </a:gridCol>
                <a:gridCol w="708902">
                  <a:extLst>
                    <a:ext uri="{9D8B030D-6E8A-4147-A177-3AD203B41FA5}">
                      <a16:colId xmlns:a16="http://schemas.microsoft.com/office/drawing/2014/main" val="265395804"/>
                    </a:ext>
                  </a:extLst>
                </a:gridCol>
                <a:gridCol w="659130">
                  <a:extLst>
                    <a:ext uri="{9D8B030D-6E8A-4147-A177-3AD203B41FA5}">
                      <a16:colId xmlns:a16="http://schemas.microsoft.com/office/drawing/2014/main" val="1807588406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2275870889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2782998005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11549674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579 299 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-   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249 999 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344 284 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351 465 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344 284 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323 702 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320 413 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312 544 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301 557 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291 847 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278 637 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269 644 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254 702 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225 653 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4643813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F637CD2E-83C7-2F5E-5913-F5742B93492A}"/>
              </a:ext>
            </a:extLst>
          </p:cNvPr>
          <p:cNvSpPr txBox="1"/>
          <p:nvPr/>
        </p:nvSpPr>
        <p:spPr>
          <a:xfrm>
            <a:off x="1301706" y="6314464"/>
            <a:ext cx="101164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46,20%   41,57%	                             20,65%      22,45%	                             2,54%       2,66%                                 6,23%        6,37%                                12,93%      13,84%                              11,46%    13,11% 	</a:t>
            </a:r>
            <a:endParaRPr lang="en-ZA" sz="1000" dirty="0"/>
          </a:p>
        </p:txBody>
      </p:sp>
      <p:pic>
        <p:nvPicPr>
          <p:cNvPr id="24" name="Picture 23" descr="A close up of a virus&#10;&#10;Description automatically generated">
            <a:extLst>
              <a:ext uri="{FF2B5EF4-FFF2-40B4-BE49-F238E27FC236}">
                <a16:creationId xmlns:a16="http://schemas.microsoft.com/office/drawing/2014/main" id="{BA7E2ADD-88E3-04BA-2B7E-54222F88A834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469" y="1045272"/>
            <a:ext cx="1822571" cy="1822571"/>
          </a:xfrm>
          <a:prstGeom prst="rect">
            <a:avLst/>
          </a:prstGeom>
        </p:spPr>
      </p:pic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34479585-4AAD-CC15-8B99-1EF0C277A8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3956975"/>
              </p:ext>
            </p:extLst>
          </p:nvPr>
        </p:nvGraphicFramePr>
        <p:xfrm>
          <a:off x="395149" y="899679"/>
          <a:ext cx="11504140" cy="2815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52476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9" grpId="0">
        <p:bldAsOne/>
      </p:bldGraphic>
      <p:bldP spid="23" grpId="0"/>
      <p:bldGraphic spid="25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375BD3-ACF1-07DD-00CC-E4DA5951C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08" y="0"/>
            <a:ext cx="12218423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36E0BB6-4CF4-E9DC-5EA8-69AD14DF3835}"/>
              </a:ext>
            </a:extLst>
          </p:cNvPr>
          <p:cNvSpPr txBox="1"/>
          <p:nvPr/>
        </p:nvSpPr>
        <p:spPr>
          <a:xfrm>
            <a:off x="207180" y="272263"/>
            <a:ext cx="11825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entury Gothic" panose="020B0502020202020204" pitchFamily="34" charset="0"/>
              </a:rPr>
              <a:t>WEEKEND NEWSPAPER OVERVIEW</a:t>
            </a:r>
            <a:endParaRPr lang="en-ZA" sz="3600" b="1" dirty="0">
              <a:latin typeface="Century Gothic" panose="020B0502020202020204" pitchFamily="34" charset="0"/>
            </a:endParaRPr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8504A1C9-C803-37CC-532D-38C3BAA420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2955887"/>
              </p:ext>
            </p:extLst>
          </p:nvPr>
        </p:nvGraphicFramePr>
        <p:xfrm>
          <a:off x="343930" y="4066299"/>
          <a:ext cx="11504139" cy="2227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61B920BE-817E-4CEB-8C6D-E1922C5593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6479802"/>
              </p:ext>
            </p:extLst>
          </p:nvPr>
        </p:nvGraphicFramePr>
        <p:xfrm>
          <a:off x="1040605" y="3805086"/>
          <a:ext cx="1059758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9659">
                  <a:extLst>
                    <a:ext uri="{9D8B030D-6E8A-4147-A177-3AD203B41FA5}">
                      <a16:colId xmlns:a16="http://schemas.microsoft.com/office/drawing/2014/main" val="1506330886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747337364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619240127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4175038725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920338794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293610974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3800837372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2965465269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2639940518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2051579935"/>
                    </a:ext>
                  </a:extLst>
                </a:gridCol>
                <a:gridCol w="708902">
                  <a:extLst>
                    <a:ext uri="{9D8B030D-6E8A-4147-A177-3AD203B41FA5}">
                      <a16:colId xmlns:a16="http://schemas.microsoft.com/office/drawing/2014/main" val="265395804"/>
                    </a:ext>
                  </a:extLst>
                </a:gridCol>
                <a:gridCol w="659130">
                  <a:extLst>
                    <a:ext uri="{9D8B030D-6E8A-4147-A177-3AD203B41FA5}">
                      <a16:colId xmlns:a16="http://schemas.microsoft.com/office/drawing/2014/main" val="1807588406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2275870889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2782998005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11549674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823 162 </a:t>
                      </a: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</a:t>
                      </a: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406 841 </a:t>
                      </a: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504 496 </a:t>
                      </a: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514 248 </a:t>
                      </a: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504 496 </a:t>
                      </a: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484 407 </a:t>
                      </a: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467 261 </a:t>
                      </a: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456 377 </a:t>
                      </a: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437 593 </a:t>
                      </a: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427 807 </a:t>
                      </a: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414 331 </a:t>
                      </a: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392 038 </a:t>
                      </a: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363 904 </a:t>
                      </a: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353 329 </a:t>
                      </a:r>
                    </a:p>
                  </a:txBody>
                  <a:tcPr marL="6350" marR="6350" marT="635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4643813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F637CD2E-83C7-2F5E-5913-F5742B93492A}"/>
              </a:ext>
            </a:extLst>
          </p:cNvPr>
          <p:cNvSpPr txBox="1"/>
          <p:nvPr/>
        </p:nvSpPr>
        <p:spPr>
          <a:xfrm>
            <a:off x="1281167" y="6237748"/>
            <a:ext cx="101164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47,04%   46,83%	                             26,92%      26,57%	                             1,49%       1,20%                                 2,63%        3,17%                                8,43%      8,28%                              13,48%    13,94%	</a:t>
            </a:r>
            <a:endParaRPr lang="en-ZA" sz="10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193D7F90-27FB-231E-20AE-1A9D9C5DE3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6321225"/>
              </p:ext>
            </p:extLst>
          </p:nvPr>
        </p:nvGraphicFramePr>
        <p:xfrm>
          <a:off x="343929" y="806578"/>
          <a:ext cx="11504140" cy="3073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7" name="Picture 6" descr="A close up of a virus&#10;&#10;Description automatically generated">
            <a:extLst>
              <a:ext uri="{FF2B5EF4-FFF2-40B4-BE49-F238E27FC236}">
                <a16:creationId xmlns:a16="http://schemas.microsoft.com/office/drawing/2014/main" id="{467EAE06-8F37-0D8E-2F37-BD1EDB9702F3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184" y="1226578"/>
            <a:ext cx="1822571" cy="182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73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9" grpId="0">
        <p:bldAsOne/>
      </p:bldGraphic>
      <p:bldP spid="23" grpId="0"/>
      <p:bldGraphic spid="5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375BD3-ACF1-07DD-00CC-E4DA5951C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08" y="0"/>
            <a:ext cx="12218423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36E0BB6-4CF4-E9DC-5EA8-69AD14DF3835}"/>
              </a:ext>
            </a:extLst>
          </p:cNvPr>
          <p:cNvSpPr txBox="1"/>
          <p:nvPr/>
        </p:nvSpPr>
        <p:spPr>
          <a:xfrm>
            <a:off x="207180" y="272263"/>
            <a:ext cx="11825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entury Gothic" panose="020B0502020202020204" pitchFamily="34" charset="0"/>
              </a:rPr>
              <a:t>WEEKLY NEWSPAPER OVERVIEW</a:t>
            </a:r>
            <a:endParaRPr lang="en-ZA" sz="3600" b="1" dirty="0">
              <a:latin typeface="Century Gothic" panose="020B0502020202020204" pitchFamily="34" charset="0"/>
            </a:endParaRPr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8504A1C9-C803-37CC-532D-38C3BAA420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6107141"/>
              </p:ext>
            </p:extLst>
          </p:nvPr>
        </p:nvGraphicFramePr>
        <p:xfrm>
          <a:off x="343930" y="4026543"/>
          <a:ext cx="11504139" cy="2227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61B920BE-817E-4CEB-8C6D-E1922C5593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6160987"/>
              </p:ext>
            </p:extLst>
          </p:nvPr>
        </p:nvGraphicFramePr>
        <p:xfrm>
          <a:off x="1146622" y="3730159"/>
          <a:ext cx="1059758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9659">
                  <a:extLst>
                    <a:ext uri="{9D8B030D-6E8A-4147-A177-3AD203B41FA5}">
                      <a16:colId xmlns:a16="http://schemas.microsoft.com/office/drawing/2014/main" val="1506330886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747337364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619240127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4175038725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920338794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1293610974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3800837372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2965465269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2639940518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2051579935"/>
                    </a:ext>
                  </a:extLst>
                </a:gridCol>
                <a:gridCol w="708902">
                  <a:extLst>
                    <a:ext uri="{9D8B030D-6E8A-4147-A177-3AD203B41FA5}">
                      <a16:colId xmlns:a16="http://schemas.microsoft.com/office/drawing/2014/main" val="265395804"/>
                    </a:ext>
                  </a:extLst>
                </a:gridCol>
                <a:gridCol w="659130">
                  <a:extLst>
                    <a:ext uri="{9D8B030D-6E8A-4147-A177-3AD203B41FA5}">
                      <a16:colId xmlns:a16="http://schemas.microsoft.com/office/drawing/2014/main" val="1807588406"/>
                    </a:ext>
                  </a:extLst>
                </a:gridCol>
                <a:gridCol w="682598">
                  <a:extLst>
                    <a:ext uri="{9D8B030D-6E8A-4147-A177-3AD203B41FA5}">
                      <a16:colId xmlns:a16="http://schemas.microsoft.com/office/drawing/2014/main" val="2275870889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2782998005"/>
                    </a:ext>
                  </a:extLst>
                </a:gridCol>
                <a:gridCol w="740341">
                  <a:extLst>
                    <a:ext uri="{9D8B030D-6E8A-4147-A177-3AD203B41FA5}">
                      <a16:colId xmlns:a16="http://schemas.microsoft.com/office/drawing/2014/main" val="11549674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309 568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5 611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157 076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182 236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184 391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182 236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181 843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165 812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163 793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154 975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156 879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142 112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137 298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134 495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149 662 </a:t>
                      </a:r>
                    </a:p>
                  </a:txBody>
                  <a:tcPr marL="6350" marR="6350" marT="635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4643813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F637CD2E-83C7-2F5E-5913-F5742B93492A}"/>
              </a:ext>
            </a:extLst>
          </p:cNvPr>
          <p:cNvSpPr txBox="1"/>
          <p:nvPr/>
        </p:nvSpPr>
        <p:spPr>
          <a:xfrm>
            <a:off x="1387184" y="6172858"/>
            <a:ext cx="101164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79,13%   85,86%	                             6,25%      5,58%	                             6,10%       0,17%                                 3,05%        2,36%                                0,99%      1,08%                              4,48%    4,95% 	</a:t>
            </a:r>
            <a:endParaRPr lang="en-ZA" sz="10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7545A26-30BF-8B4F-6B08-55259F4F98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0228487"/>
              </p:ext>
            </p:extLst>
          </p:nvPr>
        </p:nvGraphicFramePr>
        <p:xfrm>
          <a:off x="528456" y="844870"/>
          <a:ext cx="11504140" cy="3073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6" name="Picture 5" descr="A close up of a virus&#10;&#10;Description automatically generated">
            <a:extLst>
              <a:ext uri="{FF2B5EF4-FFF2-40B4-BE49-F238E27FC236}">
                <a16:creationId xmlns:a16="http://schemas.microsoft.com/office/drawing/2014/main" id="{3B7778DC-C237-BCD9-CBB9-8699B2A56B9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184" y="1226578"/>
            <a:ext cx="1822571" cy="182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64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9" grpId="0">
        <p:bldAsOne/>
      </p:bldGraphic>
      <p:bldP spid="23" grpId="0"/>
      <p:bldGraphic spid="5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787</TotalTime>
  <Words>965</Words>
  <Application>Microsoft Office PowerPoint</Application>
  <PresentationFormat>Widescreen</PresentationFormat>
  <Paragraphs>233</Paragraphs>
  <Slides>17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Retshepiloe Muleya</dc:creator>
  <cp:lastModifiedBy>Rickey</cp:lastModifiedBy>
  <cp:revision>14</cp:revision>
  <dcterms:created xsi:type="dcterms:W3CDTF">2023-11-10T14:01:40Z</dcterms:created>
  <dcterms:modified xsi:type="dcterms:W3CDTF">2023-11-20T19:32:42Z</dcterms:modified>
</cp:coreProperties>
</file>